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9" r:id="rId4"/>
    <p:sldId id="275" r:id="rId5"/>
    <p:sldId id="276" r:id="rId6"/>
    <p:sldId id="284" r:id="rId7"/>
    <p:sldId id="595" r:id="rId8"/>
    <p:sldId id="596" r:id="rId9"/>
    <p:sldId id="597" r:id="rId10"/>
    <p:sldId id="600" r:id="rId11"/>
    <p:sldId id="598" r:id="rId12"/>
    <p:sldId id="599" r:id="rId13"/>
    <p:sldId id="603" r:id="rId14"/>
    <p:sldId id="262" r:id="rId15"/>
    <p:sldId id="604" r:id="rId16"/>
    <p:sldId id="277" r:id="rId17"/>
    <p:sldId id="278" r:id="rId18"/>
    <p:sldId id="601" r:id="rId19"/>
    <p:sldId id="282" r:id="rId20"/>
    <p:sldId id="263" r:id="rId21"/>
    <p:sldId id="267" r:id="rId22"/>
    <p:sldId id="265" r:id="rId23"/>
    <p:sldId id="270" r:id="rId24"/>
    <p:sldId id="266" r:id="rId25"/>
    <p:sldId id="268" r:id="rId26"/>
    <p:sldId id="269" r:id="rId27"/>
    <p:sldId id="271" r:id="rId28"/>
    <p:sldId id="272" r:id="rId29"/>
    <p:sldId id="279" r:id="rId30"/>
    <p:sldId id="273" r:id="rId31"/>
    <p:sldId id="274" r:id="rId32"/>
    <p:sldId id="602" r:id="rId33"/>
    <p:sldId id="605" r:id="rId34"/>
    <p:sldId id="280" r:id="rId35"/>
    <p:sldId id="606" r:id="rId36"/>
    <p:sldId id="607" r:id="rId37"/>
    <p:sldId id="281" r:id="rId38"/>
    <p:sldId id="60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6409-DD73-42AC-81E4-27F675F06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42A09-EA22-4FB5-A7EC-6E97DF321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7C6C-85B5-4E8F-9676-ABB9FB31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3A46B-D860-4EFC-944D-E0405BC3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F101-3310-4A74-A7B0-F285F2BB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1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AC1A-0C3F-456C-99AF-D2ABDEE3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9ADB4-4F70-4EB6-8614-CB14809DC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84AB-3F39-4E52-B4F4-E8BD92DF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8032-2F86-43C5-A34E-377546CA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AB5C6-EFEE-4D7B-BE53-9563B9A0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80389-9CCD-4444-BBD0-8D65316CF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55C7F-8ADA-4AE6-8205-93F170832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1E6A5-6D40-44D2-9D27-2B2AE6E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8EA9F-DE54-4E69-B796-8684FA71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8E1AB-F34D-4AC4-8241-236CD03A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8120-1D74-4C3B-A53F-0010B48D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F8F92-9D66-4B9E-99BF-4A1CF6FA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85E97-4AF3-4819-BED7-3B5D7D9D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DB5D-3D08-4F97-AC51-D7E587BA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9005-F87E-4027-8E0F-763DE3AD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1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BF8C-769C-4BC3-A61D-8709D808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91644-DC2B-4B68-B493-D5B1B7ECE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D6A9F-0453-45E0-BEB0-D142B4F1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967A-1BAA-4C84-B5C0-37D8D467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696A5-09D9-4FE2-96D5-48193992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B942-66D7-421D-962D-77C77959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7999-C42E-4D85-A2B9-7D80778C4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10D88-51E8-4AF4-BA74-2374D1463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DA521-EFB1-45CF-8647-7A6465CA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3C204-21E1-4933-9AB3-8E03B960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F2997-6A14-45DE-A86E-62210CCE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1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61EE-85D8-47DD-90FD-453BA510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AA0C5-38ED-4F51-AB62-7601B885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75EFE-B3B7-4F29-A463-C9727F297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3ACA3-C1EF-4DB4-8E27-8428CD044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0B621-6A91-478A-B6CF-01357D676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AFC81-E954-4E23-BD0D-8F2EBE7F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2C82B-2407-42DA-8413-227E550A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828F5-2D20-4EB7-BA40-0B90B63C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0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931D-8FD1-4290-87F2-F7CBB555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1F93E-3985-42EB-B200-1BDDA169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EB1DB-8B41-4EFF-9174-85A99882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AB807-852D-4116-AF0A-B33C7E09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8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D0CB8-4C06-4653-BFB6-8555012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13BB1-D053-4BC0-84F4-767F6333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2293-411C-4B66-B546-E12303DA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45D1-8AC8-4F7E-AAC5-79B84662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ADDC-0619-4FE2-A517-1E97DC0C3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2C407-6BE1-48C4-9951-6CFCA099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AB695-8725-4651-9082-2E7120C6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BD3A6-7495-405E-A202-D720D7BC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A6F5-84D3-4AFF-AF70-2A674B96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17CF-54BC-43E5-9440-35DD1846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461E1-C7DC-49C0-9D82-C5C0EB4D0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33BEE-EDC0-4909-9628-A0B807AB0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E4AE7-FFF0-4B69-922A-1943116D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0BDC1-A1D0-4644-BFF8-C2D9E068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F4703-5892-453D-9A0A-68FAFB02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D3FE1-01A5-4C0F-935D-0BC1C2DF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BB083-8722-4FCC-8053-D935E380C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86265-EC35-4A03-B493-4D5311590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BEF3-073F-47BE-ABD3-3B92CE31D56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46A87-3CE0-41F6-AAD6-04FAF6B1E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3988-D0A9-43D1-9627-57EFC5C43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777/62064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777/62064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apping-commons/SSS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21F4-9E3B-48DE-9569-C1B80A870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Toward a Cross-Domain Interoperability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0694D-5F92-4D11-8503-6456CB8EA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Arofan Gregory</a:t>
            </a:r>
          </a:p>
          <a:p>
            <a:r>
              <a:rPr lang="en-US" dirty="0"/>
              <a:t>Operative, Decadal </a:t>
            </a:r>
            <a:r>
              <a:rPr lang="en-US" dirty="0" err="1"/>
              <a:t>Programme</a:t>
            </a:r>
            <a:r>
              <a:rPr lang="en-US" dirty="0"/>
              <a:t>, CODATA</a:t>
            </a:r>
          </a:p>
          <a:p>
            <a:r>
              <a:rPr lang="en-US" dirty="0"/>
              <a:t>Chair, DDI-CDI Working Group, DDI Alliance</a:t>
            </a:r>
          </a:p>
          <a:p>
            <a:endParaRPr lang="en-US" dirty="0"/>
          </a:p>
          <a:p>
            <a:r>
              <a:rPr lang="en-US" dirty="0"/>
              <a:t>Simon Hodson</a:t>
            </a:r>
          </a:p>
          <a:p>
            <a:r>
              <a:rPr lang="en-US" dirty="0"/>
              <a:t>Executive Director, CODATA</a:t>
            </a:r>
          </a:p>
        </p:txBody>
      </p:sp>
    </p:spTree>
    <p:extLst>
      <p:ext uri="{BB962C8B-B14F-4D97-AF65-F5344CB8AC3E}">
        <p14:creationId xmlns:p14="http://schemas.microsoft.com/office/powerpoint/2010/main" val="111676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AAF0-26A5-4D43-9D24-DC1C2AE2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81F35-502C-4182-8AB3-C1D7CA12D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for data is </a:t>
            </a:r>
            <a:r>
              <a:rPr lang="en-US" i="1" dirty="0"/>
              <a:t>huge</a:t>
            </a:r>
          </a:p>
          <a:p>
            <a:pPr lvl="1"/>
            <a:r>
              <a:rPr lang="en-US" dirty="0"/>
              <a:t>Data-hungry analysis approaches (e.g., machine learning)</a:t>
            </a:r>
          </a:p>
          <a:p>
            <a:pPr lvl="1"/>
            <a:r>
              <a:rPr lang="en-US" dirty="0"/>
              <a:t>Cross-domain research and policy problems (e.g., COVID, climate change)</a:t>
            </a:r>
          </a:p>
          <a:p>
            <a:pPr lvl="1"/>
            <a:r>
              <a:rPr lang="en-US" dirty="0"/>
              <a:t>Powerful enabling technologies (e.g., big data tools)</a:t>
            </a:r>
          </a:p>
          <a:p>
            <a:pPr lvl="1"/>
            <a:r>
              <a:rPr lang="en-US" dirty="0"/>
              <a:t>Expanding definition of “data” – new sources and types (e.g., social media, transactional and administrative registers)</a:t>
            </a:r>
          </a:p>
          <a:p>
            <a:r>
              <a:rPr lang="en-US" dirty="0"/>
              <a:t>Solutions must be scalable</a:t>
            </a:r>
          </a:p>
          <a:p>
            <a:pPr lvl="1"/>
            <a:r>
              <a:rPr lang="en-US" dirty="0"/>
              <a:t>Requires machine-actionability to the greatest possible extent</a:t>
            </a:r>
          </a:p>
          <a:p>
            <a:pPr lvl="1"/>
            <a:r>
              <a:rPr lang="en-US" dirty="0"/>
              <a:t>Requires generic applications and services across domains</a:t>
            </a:r>
          </a:p>
          <a:p>
            <a:pPr lvl="1"/>
            <a:r>
              <a:rPr lang="en-US" dirty="0"/>
              <a:t>Require more-complete, standard metadata for sharable resources</a:t>
            </a:r>
          </a:p>
        </p:txBody>
      </p:sp>
    </p:spTree>
    <p:extLst>
      <p:ext uri="{BB962C8B-B14F-4D97-AF65-F5344CB8AC3E}">
        <p14:creationId xmlns:p14="http://schemas.microsoft.com/office/powerpoint/2010/main" val="237561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0CBFB7-BF26-4A8A-959E-1E01BFE6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“Market” Dynamics and Practical Implementation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39290-5723-4901-9A0E-164624F7C4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7046F5-F120-441B-B3E3-1147AB8C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C1B846-3638-4631-A695-BAC9D21B9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must function across domains</a:t>
            </a:r>
            <a:endParaRPr lang="en-US" i="1" dirty="0"/>
          </a:p>
          <a:p>
            <a:r>
              <a:rPr lang="en-US" dirty="0"/>
              <a:t>Standards must be as easy as possible to adopt</a:t>
            </a:r>
          </a:p>
          <a:p>
            <a:pPr lvl="1"/>
            <a:r>
              <a:rPr lang="en-US" dirty="0"/>
              <a:t>Flexibility (in terms of technologies)</a:t>
            </a:r>
          </a:p>
          <a:p>
            <a:pPr lvl="1"/>
            <a:r>
              <a:rPr lang="en-US" dirty="0"/>
              <a:t>Low barrier to entry</a:t>
            </a:r>
          </a:p>
          <a:p>
            <a:r>
              <a:rPr lang="en-US" dirty="0"/>
              <a:t>Standards should build on existing technology investments</a:t>
            </a:r>
          </a:p>
          <a:p>
            <a:r>
              <a:rPr lang="en-US" dirty="0"/>
              <a:t>Approach must be practical and based on real-world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D66D-5535-4F71-8773-114A9A12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vs. Generic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33E2-5A37-4FCD-B1A4-86574321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EOSC Interoperability Framework provides a good perspective on the different levels of standards:</a:t>
            </a:r>
          </a:p>
          <a:p>
            <a:pPr lvl="1"/>
            <a:r>
              <a:rPr lang="en-US" dirty="0"/>
              <a:t>Minimal Metadata (discovery metadata, Dublin Core, etc.)</a:t>
            </a:r>
          </a:p>
          <a:p>
            <a:pPr lvl="1"/>
            <a:r>
              <a:rPr lang="en-US" dirty="0"/>
              <a:t>Conceptual Metadata</a:t>
            </a:r>
          </a:p>
          <a:p>
            <a:pPr lvl="1"/>
            <a:r>
              <a:rPr lang="en-US" dirty="0"/>
              <a:t>Domain Metadata</a:t>
            </a:r>
          </a:p>
          <a:p>
            <a:pPr lvl="1"/>
            <a:r>
              <a:rPr lang="en-US" dirty="0"/>
              <a:t>Identifier Schemes</a:t>
            </a:r>
          </a:p>
          <a:p>
            <a:r>
              <a:rPr lang="en-US" dirty="0"/>
              <a:t>These names may not be clear out of context, but the diagrams from the EOSC IF documents help.</a:t>
            </a:r>
          </a:p>
          <a:p>
            <a:r>
              <a:rPr lang="en-US" dirty="0"/>
              <a:t>Virtually every domain has standards reflecting its terminology, concepts, processes and practices</a:t>
            </a:r>
          </a:p>
          <a:p>
            <a:pPr lvl="1"/>
            <a:r>
              <a:rPr lang="en-US" dirty="0"/>
              <a:t>Often include some generic information as well!</a:t>
            </a:r>
          </a:p>
          <a:p>
            <a:pPr lvl="1"/>
            <a:r>
              <a:rPr lang="en-US" dirty="0"/>
              <a:t>Not useful outside the domain…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85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9EFC-3987-47DD-9AD5-2F3E4B21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EOSC Interoperability Framework (1)</a:t>
            </a:r>
          </a:p>
        </p:txBody>
      </p:sp>
      <p:pic>
        <p:nvPicPr>
          <p:cNvPr id="4" name="officeArt object" descr="Picture 1">
            <a:extLst>
              <a:ext uri="{FF2B5EF4-FFF2-40B4-BE49-F238E27FC236}">
                <a16:creationId xmlns:a16="http://schemas.microsoft.com/office/drawing/2014/main" id="{81E20A97-38E5-4827-80E4-FD78E6F135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08882" y="1690690"/>
            <a:ext cx="9574237" cy="503237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300C10-1DD6-A941-ADFA-FCE117BBB82D}"/>
              </a:ext>
            </a:extLst>
          </p:cNvPr>
          <p:cNvSpPr txBox="1"/>
          <p:nvPr/>
        </p:nvSpPr>
        <p:spPr>
          <a:xfrm>
            <a:off x="9516535" y="134936"/>
            <a:ext cx="2675467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 dirty="0"/>
              <a:t>EOSC Interoperability Framework </a:t>
            </a:r>
            <a:r>
              <a:rPr lang="en-US" sz="1333" dirty="0">
                <a:hlinkClick r:id="rId3"/>
              </a:rPr>
              <a:t>https://doi.org/</a:t>
            </a:r>
            <a:r>
              <a:rPr lang="en-GB" sz="1333" dirty="0">
                <a:hlinkClick r:id="rId3"/>
              </a:rPr>
              <a:t>10.2777/620649</a:t>
            </a:r>
            <a:r>
              <a:rPr lang="en-GB" sz="1333" dirty="0"/>
              <a:t> 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412480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21A8-A71C-45BA-BCF1-AC08CD80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EOSC Interoperability Framework (2)</a:t>
            </a:r>
          </a:p>
        </p:txBody>
      </p:sp>
      <p:pic>
        <p:nvPicPr>
          <p:cNvPr id="4" name="officeArt object" descr="Picture 1">
            <a:extLst>
              <a:ext uri="{FF2B5EF4-FFF2-40B4-BE49-F238E27FC236}">
                <a16:creationId xmlns:a16="http://schemas.microsoft.com/office/drawing/2014/main" id="{F1AAB2DC-500F-44CE-B9AE-17207B15A6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79829" y="1315330"/>
            <a:ext cx="7990449" cy="554267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FE648A4-868E-AE45-A782-E86C6C917EE3}"/>
              </a:ext>
            </a:extLst>
          </p:cNvPr>
          <p:cNvSpPr txBox="1"/>
          <p:nvPr/>
        </p:nvSpPr>
        <p:spPr>
          <a:xfrm>
            <a:off x="9516535" y="134936"/>
            <a:ext cx="2675467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 dirty="0"/>
              <a:t>EOSC Interoperability Framework </a:t>
            </a:r>
            <a:r>
              <a:rPr lang="en-US" sz="1333" dirty="0">
                <a:hlinkClick r:id="rId3"/>
              </a:rPr>
              <a:t>https://doi.org/</a:t>
            </a:r>
            <a:r>
              <a:rPr lang="en-GB" sz="1333" dirty="0">
                <a:hlinkClick r:id="rId3"/>
              </a:rPr>
              <a:t>10.2777/620649</a:t>
            </a:r>
            <a:r>
              <a:rPr lang="en-GB" sz="1333" dirty="0"/>
              <a:t> 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109964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51056-4635-4DA8-9A0E-273CC0CC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Standard “Cross-Domain”?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D7A0-D233-4F17-8911-93602482A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only a few options: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universally agreed semantics/functions (i.e., the Web)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commonalities of structure/function (i.e., SKOS  “concept”)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</a:t>
            </a:r>
            <a:r>
              <a:rPr lang="en-US" i="1" dirty="0"/>
              <a:t>configurations</a:t>
            </a:r>
            <a:r>
              <a:rPr lang="en-US" dirty="0"/>
              <a:t> of common structures and functions to reflect domain specific information (e.g., meta-models) </a:t>
            </a:r>
          </a:p>
          <a:p>
            <a:r>
              <a:rPr lang="en-US" dirty="0"/>
              <a:t>Many modern standards mix domain-specific and domain-independent semantics!</a:t>
            </a:r>
          </a:p>
        </p:txBody>
      </p:sp>
    </p:spTree>
    <p:extLst>
      <p:ext uri="{BB962C8B-B14F-4D97-AF65-F5344CB8AC3E}">
        <p14:creationId xmlns:p14="http://schemas.microsoft.com/office/powerpoint/2010/main" val="4171645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59A0-F944-41FA-AFDA-9CADDC59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“Adoptable” Standards?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5196-CE78-463D-A8B1-15B9D8B12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Standards are adopted when the cost of their use is less than the benefit</a:t>
            </a:r>
          </a:p>
          <a:p>
            <a:pPr lvl="1"/>
            <a:r>
              <a:rPr lang="en-US" dirty="0"/>
              <a:t>The cost of un-FAIR data is </a:t>
            </a:r>
            <a:r>
              <a:rPr lang="en-US" u="sng" dirty="0"/>
              <a:t>huge</a:t>
            </a:r>
          </a:p>
          <a:p>
            <a:pPr lvl="1"/>
            <a:r>
              <a:rPr lang="en-US" dirty="0"/>
              <a:t>The demand for FAIR data is growing…</a:t>
            </a:r>
          </a:p>
          <a:p>
            <a:r>
              <a:rPr lang="en-US" dirty="0"/>
              <a:t>The simplicity of standards can make them more adoptable</a:t>
            </a:r>
          </a:p>
          <a:p>
            <a:pPr lvl="1"/>
            <a:r>
              <a:rPr lang="en-US" dirty="0"/>
              <a:t>But simplicity can be composed of hidden complexity – especially for complex things!</a:t>
            </a:r>
          </a:p>
          <a:p>
            <a:pPr lvl="1"/>
            <a:r>
              <a:rPr lang="en-US" dirty="0"/>
              <a:t>If software tools can produce standard expressions of the information they operate on, then even complex standards can be made easy </a:t>
            </a:r>
            <a:r>
              <a:rPr lang="en-US" i="1" dirty="0"/>
              <a:t>for users</a:t>
            </a:r>
          </a:p>
          <a:p>
            <a:r>
              <a:rPr lang="en-US" dirty="0"/>
              <a:t>Existing practice around metadata will not meet the challenge</a:t>
            </a:r>
          </a:p>
          <a:p>
            <a:pPr lvl="1"/>
            <a:r>
              <a:rPr lang="en-US" dirty="0"/>
              <a:t>Cross-domain interoperability requires more, more-complete metadata!</a:t>
            </a:r>
          </a:p>
          <a:p>
            <a:pPr lvl="1"/>
            <a:r>
              <a:rPr lang="en-US" dirty="0"/>
              <a:t>“More of the same” is a formula for failure!</a:t>
            </a:r>
          </a:p>
          <a:p>
            <a:r>
              <a:rPr lang="en-US" dirty="0"/>
              <a:t>But we must leverage existing standard resources to the greatest extent possible! (Alignment)</a:t>
            </a:r>
          </a:p>
        </p:txBody>
      </p:sp>
    </p:spTree>
    <p:extLst>
      <p:ext uri="{BB962C8B-B14F-4D97-AF65-F5344CB8AC3E}">
        <p14:creationId xmlns:p14="http://schemas.microsoft.com/office/powerpoint/2010/main" val="828541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930F-4776-4C9A-862D-CBCA9868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Technology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79456-43CE-42F4-97AB-844A522AA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RDF is generally seen as the enabling technology for FAIR by the academics</a:t>
            </a:r>
          </a:p>
          <a:p>
            <a:r>
              <a:rPr lang="en-US" dirty="0"/>
              <a:t>Many domains use different approaches</a:t>
            </a:r>
          </a:p>
          <a:p>
            <a:pPr lvl="1"/>
            <a:r>
              <a:rPr lang="en-US" dirty="0"/>
              <a:t>XML in the social sciences and official statistics (i.e., DDI, SDMX)</a:t>
            </a:r>
          </a:p>
          <a:p>
            <a:pPr lvl="1"/>
            <a:r>
              <a:rPr lang="en-US" dirty="0"/>
              <a:t>Binary formats in geo-spatial (i.e., </a:t>
            </a:r>
            <a:r>
              <a:rPr lang="en-US" dirty="0" err="1"/>
              <a:t>NetCDF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Interoperability should be based on harmonized </a:t>
            </a:r>
            <a:r>
              <a:rPr lang="en-US" i="1" dirty="0"/>
              <a:t>models,</a:t>
            </a:r>
            <a:r>
              <a:rPr lang="en-US" dirty="0"/>
              <a:t> not on a single technology platform!</a:t>
            </a:r>
          </a:p>
        </p:txBody>
      </p:sp>
    </p:spTree>
    <p:extLst>
      <p:ext uri="{BB962C8B-B14F-4D97-AF65-F5344CB8AC3E}">
        <p14:creationId xmlns:p14="http://schemas.microsoft.com/office/powerpoint/2010/main" val="230027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7CAB-6F0D-46BD-A698-35F8E5AA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FCF7A-FC8D-4FEE-A939-123E3AAEE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Reality-based methodology, driven by real-world use cases</a:t>
            </a:r>
          </a:p>
          <a:p>
            <a:r>
              <a:rPr lang="en-US" dirty="0"/>
              <a:t>“Outside in” approach – neither “top-down” nor “bottom-up”</a:t>
            </a:r>
          </a:p>
          <a:p>
            <a:pPr lvl="1"/>
            <a:r>
              <a:rPr lang="en-US" dirty="0"/>
              <a:t>FDOF at the top</a:t>
            </a:r>
          </a:p>
          <a:p>
            <a:pPr lvl="1"/>
            <a:r>
              <a:rPr lang="en-US" dirty="0"/>
              <a:t>Domain approaches at the bottom</a:t>
            </a:r>
          </a:p>
          <a:p>
            <a:pPr lvl="1"/>
            <a:r>
              <a:rPr lang="en-US" dirty="0"/>
              <a:t>Work on connecting the two!</a:t>
            </a:r>
          </a:p>
          <a:p>
            <a:r>
              <a:rPr lang="en-US" dirty="0"/>
              <a:t>Focus on the machine-actionable approaches which provide cross-cutting benefit across domains</a:t>
            </a:r>
          </a:p>
          <a:p>
            <a:pPr lvl="1"/>
            <a:r>
              <a:rPr lang="en-US" dirty="0"/>
              <a:t>Agreed set of targets for exposing data and metadata resources (cross-domain standards)</a:t>
            </a:r>
          </a:p>
          <a:p>
            <a:pPr lvl="1"/>
            <a:r>
              <a:rPr lang="en-US" dirty="0"/>
              <a:t>Domains “connect” from their own standards/technologies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AEEA-C0B2-4B16-821A-55BEC993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AA28E-BF25-47F5-BE18-AE432DF20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FAIR Challenge across Domains </a:t>
            </a:r>
          </a:p>
          <a:p>
            <a:r>
              <a:rPr lang="en-US" dirty="0"/>
              <a:t>“Market” Dynamics and Practical Implementation</a:t>
            </a:r>
          </a:p>
          <a:p>
            <a:r>
              <a:rPr lang="en-US" dirty="0"/>
              <a:t>What Makes a Standard “Cross-Domain”?</a:t>
            </a:r>
          </a:p>
          <a:p>
            <a:r>
              <a:rPr lang="en-US" dirty="0"/>
              <a:t>The Cross-Domain Interoperability Framework: Some Pieces of the Puzzle</a:t>
            </a:r>
          </a:p>
          <a:p>
            <a:r>
              <a:rPr lang="en-US" dirty="0"/>
              <a:t>Conclusions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732859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480F-9453-4090-A27C-2EAFF2759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Emerging Solution - CDIF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141A-654D-4092-AB49-3D612E657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many standards which are widely adopted because they are useful (e.g., Schema.org, DCAT, SKOS, etc.)</a:t>
            </a:r>
          </a:p>
          <a:p>
            <a:r>
              <a:rPr lang="en-US" dirty="0"/>
              <a:t>There is not yet a coordinated set of standards for meeting all needed functional requirements for FAIR</a:t>
            </a:r>
          </a:p>
          <a:p>
            <a:r>
              <a:rPr lang="en-US" dirty="0"/>
              <a:t>A coordinated set of cross-domain standards could be agreed, based on the recommendations of appropriate organizations (CODATA, RDA, GO FAIR, etc.)</a:t>
            </a:r>
          </a:p>
          <a:p>
            <a:r>
              <a:rPr lang="en-US" dirty="0"/>
              <a:t>Possible standards for use are now being discussed, but there is not yet any agreement</a:t>
            </a:r>
          </a:p>
          <a:p>
            <a:r>
              <a:rPr lang="en-US" dirty="0"/>
              <a:t>The form of recommendations is also yet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277125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297614-4230-4507-993D-BE3D856E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CDIF: Some Pieces of the Puzzle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C4C45-4CFD-45C7-99AD-A5B05E0009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8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287F-05AF-4CA2-BE9B-332F350F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en-US" dirty="0"/>
              <a:t>Some Standards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C311F-0695-4277-9438-E32BC95A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098"/>
            <a:ext cx="10515600" cy="55485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Various standards are being used to support different aspects of FAIR data sharing</a:t>
            </a:r>
          </a:p>
          <a:p>
            <a:pPr lvl="1"/>
            <a:r>
              <a:rPr lang="en-US" dirty="0"/>
              <a:t>Some are established standards currently being adopted</a:t>
            </a:r>
          </a:p>
          <a:p>
            <a:pPr lvl="1"/>
            <a:r>
              <a:rPr lang="en-US" dirty="0"/>
              <a:t>Some are new standards or soon to be released</a:t>
            </a:r>
          </a:p>
          <a:p>
            <a:pPr lvl="1"/>
            <a:r>
              <a:rPr lang="en-US" dirty="0"/>
              <a:t>Some are still under development</a:t>
            </a:r>
          </a:p>
          <a:p>
            <a:r>
              <a:rPr lang="en-US" dirty="0"/>
              <a:t>This section will mention many of them</a:t>
            </a:r>
          </a:p>
          <a:p>
            <a:pPr lvl="1"/>
            <a:r>
              <a:rPr lang="en-US" dirty="0"/>
              <a:t>More anecdotal than comprehensive!</a:t>
            </a:r>
          </a:p>
          <a:p>
            <a:pPr lvl="1"/>
            <a:r>
              <a:rPr lang="en-US" dirty="0"/>
              <a:t>Only standards which are applicable </a:t>
            </a:r>
            <a:r>
              <a:rPr lang="en-US" i="1" dirty="0"/>
              <a:t>across domains</a:t>
            </a:r>
            <a:r>
              <a:rPr lang="en-US" dirty="0"/>
              <a:t> are considered</a:t>
            </a:r>
          </a:p>
          <a:p>
            <a:r>
              <a:rPr lang="en-US" dirty="0"/>
              <a:t>Requirements in terms of FAIR perspectives:</a:t>
            </a:r>
          </a:p>
          <a:p>
            <a:pPr lvl="1"/>
            <a:r>
              <a:rPr lang="en-US" dirty="0"/>
              <a:t>General exchange of “FAIR objects”</a:t>
            </a:r>
          </a:p>
          <a:p>
            <a:pPr lvl="1"/>
            <a:r>
              <a:rPr lang="en-US" dirty="0"/>
              <a:t>Findability</a:t>
            </a:r>
          </a:p>
          <a:p>
            <a:pPr lvl="1"/>
            <a:r>
              <a:rPr lang="en-US" dirty="0"/>
              <a:t>Accessibility</a:t>
            </a:r>
          </a:p>
          <a:p>
            <a:pPr lvl="1"/>
            <a:r>
              <a:rPr lang="en-US" dirty="0"/>
              <a:t>Interoperability</a:t>
            </a:r>
          </a:p>
          <a:p>
            <a:pPr lvl="1"/>
            <a:r>
              <a:rPr lang="en-US" dirty="0"/>
              <a:t>Reuse</a:t>
            </a:r>
          </a:p>
          <a:p>
            <a:r>
              <a:rPr lang="en-US" dirty="0"/>
              <a:t>The last two categories can be further broken down:</a:t>
            </a:r>
          </a:p>
          <a:p>
            <a:pPr lvl="1"/>
            <a:r>
              <a:rPr lang="en-US" dirty="0"/>
              <a:t>Structural metadata</a:t>
            </a:r>
          </a:p>
          <a:p>
            <a:pPr lvl="1"/>
            <a:r>
              <a:rPr lang="en-US" dirty="0"/>
              <a:t>Semantics and vocabularies</a:t>
            </a:r>
          </a:p>
          <a:p>
            <a:pPr lvl="1"/>
            <a:r>
              <a:rPr lang="en-US" dirty="0"/>
              <a:t>Context (provenance and fully-described observations of interest)</a:t>
            </a:r>
          </a:p>
          <a:p>
            <a:pPr lvl="1"/>
            <a:r>
              <a:rPr lang="en-US" dirty="0"/>
              <a:t>These areas impact both Interoperability and Reuse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A3F9-544D-4ECA-93F9-15B0773B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about FAIR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87-F52C-453C-B7CC-1400DC5B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at a detailed level for FAIR implementation has been very uneven</a:t>
            </a:r>
          </a:p>
          <a:p>
            <a:pPr lvl="1"/>
            <a:r>
              <a:rPr lang="en-US" dirty="0"/>
              <a:t>Lots of focus on discoverability and persistent identification (</a:t>
            </a:r>
            <a:r>
              <a:rPr lang="en-US" i="1" dirty="0"/>
              <a:t>Findability)</a:t>
            </a:r>
            <a:endParaRPr lang="en-US" dirty="0"/>
          </a:p>
          <a:p>
            <a:pPr lvl="1"/>
            <a:r>
              <a:rPr lang="en-US" dirty="0"/>
              <a:t>Some discussion about data assessment, integration, and harmonization (</a:t>
            </a:r>
            <a:r>
              <a:rPr lang="en-US" i="1" dirty="0"/>
              <a:t>Interoperability</a:t>
            </a:r>
            <a:r>
              <a:rPr lang="en-US" dirty="0"/>
              <a:t> and </a:t>
            </a:r>
            <a:r>
              <a:rPr lang="en-US" i="1" dirty="0"/>
              <a:t>Reuse)</a:t>
            </a:r>
          </a:p>
          <a:p>
            <a:pPr lvl="1"/>
            <a:r>
              <a:rPr lang="en-US" dirty="0"/>
              <a:t>Very little on </a:t>
            </a:r>
            <a:r>
              <a:rPr lang="en-US" i="1" dirty="0"/>
              <a:t>Accessibility</a:t>
            </a:r>
          </a:p>
          <a:p>
            <a:r>
              <a:rPr lang="en-US" dirty="0"/>
              <a:t>Tools for evaluating FAIR data are not robust</a:t>
            </a:r>
          </a:p>
          <a:p>
            <a:pPr lvl="1"/>
            <a:r>
              <a:rPr lang="en-US" dirty="0"/>
              <a:t>Good progress has been made</a:t>
            </a:r>
          </a:p>
          <a:p>
            <a:pPr lvl="1"/>
            <a:r>
              <a:rPr lang="en-US" dirty="0"/>
              <a:t>Still seem to be based on assumptions which do not apply across all domains</a:t>
            </a:r>
          </a:p>
          <a:p>
            <a:pPr lvl="1"/>
            <a:r>
              <a:rPr lang="en-US" dirty="0"/>
              <a:t>Better evaluation tools for FAIR are still needed</a:t>
            </a:r>
          </a:p>
        </p:txBody>
      </p:sp>
    </p:spTree>
    <p:extLst>
      <p:ext uri="{BB962C8B-B14F-4D97-AF65-F5344CB8AC3E}">
        <p14:creationId xmlns:p14="http://schemas.microsoft.com/office/powerpoint/2010/main" val="2233158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2750-F082-4C80-9A7A-EED2AF33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Exchange of FAIR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7B70-D9DB-40C1-AD7C-CC6133843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FAIR Digital Object Framework (FDOF) is seen as a generic way of interacting with digital objects of interest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Metadata</a:t>
            </a:r>
          </a:p>
          <a:p>
            <a:pPr lvl="1"/>
            <a:r>
              <a:rPr lang="en-US" dirty="0"/>
              <a:t>Other information</a:t>
            </a:r>
          </a:p>
          <a:p>
            <a:r>
              <a:rPr lang="en-US" dirty="0"/>
              <a:t>The FDO Forum has formed a number of working groups to further detail what the FDOF will specifically address, to produce an agreed specification</a:t>
            </a:r>
          </a:p>
          <a:p>
            <a:r>
              <a:rPr lang="en-US" dirty="0"/>
              <a:t>For understanding the FAIR landscape, the FAIR Implementation Profile (FIP) is a new approach which is becoming a tool for characterizing and documenting FAIR approaches within communities of practice</a:t>
            </a:r>
          </a:p>
        </p:txBody>
      </p:sp>
    </p:spTree>
    <p:extLst>
      <p:ext uri="{BB962C8B-B14F-4D97-AF65-F5344CB8AC3E}">
        <p14:creationId xmlns:p14="http://schemas.microsoft.com/office/powerpoint/2010/main" val="3741272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DC2B-81F7-4D0B-B9B5-166E0E44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en-US" dirty="0"/>
              <a:t>Standards for Findability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1C67-63B6-4E94-A009-02CF1625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996"/>
            <a:ext cx="10515600" cy="49429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subject covers cataloguing of data, searching for data, and initial assessment of data for use</a:t>
            </a:r>
          </a:p>
          <a:p>
            <a:r>
              <a:rPr lang="en-US" dirty="0"/>
              <a:t>Two established specifications seem to dominate this space at the generic (supra-domain) level</a:t>
            </a:r>
          </a:p>
          <a:p>
            <a:pPr lvl="1"/>
            <a:r>
              <a:rPr lang="en-US" dirty="0"/>
              <a:t>Data Catalog Vocabulary (DCAT, including several different profiles e.g., DCAT-AP)</a:t>
            </a:r>
          </a:p>
          <a:p>
            <a:pPr lvl="1"/>
            <a:r>
              <a:rPr lang="en-US" dirty="0"/>
              <a:t>Schema.org</a:t>
            </a:r>
          </a:p>
          <a:p>
            <a:r>
              <a:rPr lang="en-US" dirty="0"/>
              <a:t>Both of these are based to some extent upon Dublin Core</a:t>
            </a:r>
          </a:p>
          <a:p>
            <a:r>
              <a:rPr lang="en-US" dirty="0"/>
              <a:t>Other metadata schemes to support discovery and cataloguing metadata exist at the domain and supra-domain level, but are not as widely accepted</a:t>
            </a:r>
          </a:p>
          <a:p>
            <a:r>
              <a:rPr lang="en-US" dirty="0"/>
              <a:t>DOIs are an important standard for persistent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144142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40F8-25F5-4719-A99E-B5151C73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35C5-935E-4A36-BD04-F654828F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(and also metadata) can be subject to different conditions of use in different domains, and this can be a challenge to manage, especially in a cross-domain scenario</a:t>
            </a:r>
          </a:p>
          <a:p>
            <a:pPr lvl="1"/>
            <a:r>
              <a:rPr lang="en-US" dirty="0"/>
              <a:t>For example, authentication and authorization infrastructure (AAI) is currently a major concern for research infrastructures and EOSC</a:t>
            </a:r>
          </a:p>
          <a:p>
            <a:r>
              <a:rPr lang="en-US" dirty="0"/>
              <a:t>Two W3C specifications are being developed to address these areas</a:t>
            </a:r>
          </a:p>
          <a:p>
            <a:r>
              <a:rPr lang="en-US" dirty="0"/>
              <a:t>Open Digital Rights Language (ODRL) – now version 2.2</a:t>
            </a:r>
          </a:p>
          <a:p>
            <a:r>
              <a:rPr lang="en-US" dirty="0"/>
              <a:t>Data Privacy Vocabulary (DPV) – still being developed (version 0.4)</a:t>
            </a:r>
          </a:p>
          <a:p>
            <a:r>
              <a:rPr lang="en-US" dirty="0"/>
              <a:t>Other models and standards may be useful</a:t>
            </a:r>
          </a:p>
          <a:p>
            <a:r>
              <a:rPr lang="en-US" dirty="0"/>
              <a:t>More exploration and consideration is needed</a:t>
            </a:r>
          </a:p>
        </p:txBody>
      </p:sp>
    </p:spTree>
    <p:extLst>
      <p:ext uri="{BB962C8B-B14F-4D97-AF65-F5344CB8AC3E}">
        <p14:creationId xmlns:p14="http://schemas.microsoft.com/office/powerpoint/2010/main" val="1491037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D25F-F293-4C59-B177-7C57366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Interoperability and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ADD7C-72DE-4191-B37B-814A5DDDB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integration, harmonization, and effective reuse of data is an established need</a:t>
            </a:r>
          </a:p>
          <a:p>
            <a:pPr lvl="1"/>
            <a:r>
              <a:rPr lang="en-US" dirty="0"/>
              <a:t>It is traditionally labor-intensive – current approaches do not meet the demand</a:t>
            </a:r>
          </a:p>
          <a:p>
            <a:pPr lvl="1"/>
            <a:r>
              <a:rPr lang="en-US" dirty="0"/>
              <a:t>Automation based on machine-actionable metadata could potentially produce greater efficiencies </a:t>
            </a:r>
          </a:p>
          <a:p>
            <a:r>
              <a:rPr lang="en-US" dirty="0"/>
              <a:t>These aspects of FAIR are the most metadata-intensive</a:t>
            </a:r>
          </a:p>
          <a:p>
            <a:pPr lvl="1"/>
            <a:r>
              <a:rPr lang="en-US" dirty="0"/>
              <a:t>Often rely on the same or related sets of information</a:t>
            </a:r>
          </a:p>
          <a:p>
            <a:pPr lvl="1"/>
            <a:r>
              <a:rPr lang="en-US" dirty="0"/>
              <a:t>Involve complex models with different critical aspects</a:t>
            </a:r>
          </a:p>
          <a:p>
            <a:pPr lvl="1"/>
            <a:r>
              <a:rPr lang="en-US" dirty="0"/>
              <a:t>Require the highest levels of RDM maturity</a:t>
            </a:r>
          </a:p>
          <a:p>
            <a:pPr lvl="1"/>
            <a:r>
              <a:rPr lang="en-US" dirty="0"/>
              <a:t>Are very expensive in terms of effort to achieve</a:t>
            </a:r>
          </a:p>
          <a:p>
            <a:pPr lvl="1"/>
            <a:r>
              <a:rPr lang="en-US" dirty="0"/>
              <a:t>Are very domain-dependent</a:t>
            </a:r>
          </a:p>
          <a:p>
            <a:r>
              <a:rPr lang="en-US" dirty="0"/>
              <a:t>Three aspects are considered here:</a:t>
            </a:r>
          </a:p>
          <a:p>
            <a:pPr lvl="1"/>
            <a:r>
              <a:rPr lang="en-US" dirty="0"/>
              <a:t>Structural metadata</a:t>
            </a:r>
          </a:p>
          <a:p>
            <a:pPr lvl="1"/>
            <a:r>
              <a:rPr lang="en-US" dirty="0"/>
              <a:t>Semantics and vocabularies</a:t>
            </a:r>
          </a:p>
          <a:p>
            <a:pPr lvl="1"/>
            <a:r>
              <a:rPr lang="en-US" dirty="0"/>
              <a:t>Context and fully-described “observations of interest”</a:t>
            </a:r>
          </a:p>
        </p:txBody>
      </p:sp>
    </p:spTree>
    <p:extLst>
      <p:ext uri="{BB962C8B-B14F-4D97-AF65-F5344CB8AC3E}">
        <p14:creationId xmlns:p14="http://schemas.microsoft.com/office/powerpoint/2010/main" val="1082434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821B-CF20-42D3-B767-10D42BD2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955-2D2E-4CEA-B461-82FAFE2D7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domain standards and proprietary formats contain this metadata – fewer standards for use across domain boundaries or technology environments</a:t>
            </a:r>
          </a:p>
          <a:p>
            <a:r>
              <a:rPr lang="en-US" dirty="0"/>
              <a:t>Data Documentation Initiative – Cross Domain Integration (DDI-CDI)</a:t>
            </a:r>
          </a:p>
          <a:p>
            <a:pPr lvl="1"/>
            <a:r>
              <a:rPr lang="en-US" dirty="0"/>
              <a:t>Soon to be released specification</a:t>
            </a:r>
          </a:p>
          <a:p>
            <a:pPr lvl="1"/>
            <a:r>
              <a:rPr lang="en-US" dirty="0"/>
              <a:t>Is designed to generically describe data sets and structures at a very granular level</a:t>
            </a:r>
          </a:p>
          <a:p>
            <a:pPr lvl="1"/>
            <a:r>
              <a:rPr lang="en-US" dirty="0"/>
              <a:t>Connects process descriptions (PROV-O, SDTL, VTL, proprietary) and descriptions of related data and metadata</a:t>
            </a:r>
          </a:p>
          <a:p>
            <a:pPr lvl="1"/>
            <a:r>
              <a:rPr lang="en-US" dirty="0"/>
              <a:t>Aligns with external standards (both generic and domain-specific)</a:t>
            </a:r>
          </a:p>
          <a:p>
            <a:pPr lvl="1"/>
            <a:r>
              <a:rPr lang="en-US" dirty="0"/>
              <a:t>Designed to provide a framework for effective use of semantic standards/vocabularies</a:t>
            </a:r>
          </a:p>
          <a:p>
            <a:r>
              <a:rPr lang="en-US" dirty="0"/>
              <a:t>Other more limited standards</a:t>
            </a:r>
          </a:p>
          <a:p>
            <a:pPr lvl="1"/>
            <a:r>
              <a:rPr lang="en-US" dirty="0"/>
              <a:t>W3C CSV on the Web</a:t>
            </a:r>
          </a:p>
          <a:p>
            <a:pPr lvl="1"/>
            <a:r>
              <a:rPr lang="en-US" dirty="0"/>
              <a:t>W3C Data Cube Vocabulary/SDMX </a:t>
            </a:r>
          </a:p>
          <a:p>
            <a:pPr lvl="1"/>
            <a:r>
              <a:rPr lang="en-US" dirty="0"/>
              <a:t>W3C Metadata Vocabulary for Tabular Data</a:t>
            </a:r>
          </a:p>
          <a:p>
            <a:pPr lvl="1"/>
            <a:r>
              <a:rPr lang="en-US" dirty="0"/>
              <a:t>Others (NGSI-LD? SOSA/SSN?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12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D286-9C4F-42BC-B6DA-F70402B1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DDI-CDI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F341-9C36-42C8-9890-3A0EA5A6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8098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Designed to provide some of the needed metadata</a:t>
            </a:r>
          </a:p>
          <a:p>
            <a:pPr lvl="1"/>
            <a:r>
              <a:rPr lang="en-US" dirty="0"/>
              <a:t>Description of different data structures</a:t>
            </a:r>
          </a:p>
          <a:p>
            <a:pPr lvl="1"/>
            <a:r>
              <a:rPr lang="en-US" dirty="0"/>
              <a:t>Description of the processes involved in producing data</a:t>
            </a:r>
          </a:p>
          <a:p>
            <a:pPr lvl="1"/>
            <a:r>
              <a:rPr lang="en-US" dirty="0"/>
              <a:t>Description of granular “datums” as they appear in different contexts (and are used to produce other datums)</a:t>
            </a:r>
          </a:p>
          <a:p>
            <a:r>
              <a:rPr lang="en-US" dirty="0"/>
              <a:t>Designed to be domain-independent</a:t>
            </a:r>
          </a:p>
          <a:p>
            <a:pPr lvl="1"/>
            <a:r>
              <a:rPr lang="en-US" dirty="0"/>
              <a:t>Structural/functional commonalities</a:t>
            </a:r>
          </a:p>
          <a:p>
            <a:pPr lvl="1"/>
            <a:r>
              <a:rPr lang="en-US" dirty="0"/>
              <a:t>Configurable to reflect domain semantics</a:t>
            </a:r>
          </a:p>
          <a:p>
            <a:r>
              <a:rPr lang="en-US" dirty="0"/>
              <a:t>Designed to be used with other standards</a:t>
            </a:r>
          </a:p>
          <a:p>
            <a:pPr lvl="1"/>
            <a:r>
              <a:rPr lang="en-US" dirty="0"/>
              <a:t>In combination with other domain-independent standards</a:t>
            </a:r>
          </a:p>
          <a:p>
            <a:pPr lvl="1"/>
            <a:r>
              <a:rPr lang="en-US" dirty="0"/>
              <a:t>As an expression of/link to domain-specific standards</a:t>
            </a:r>
          </a:p>
          <a:p>
            <a:pPr lvl="1"/>
            <a:r>
              <a:rPr lang="en-US" dirty="0"/>
              <a:t>To fill some of the gaps</a:t>
            </a:r>
          </a:p>
          <a:p>
            <a:r>
              <a:rPr lang="en-US" dirty="0"/>
              <a:t>Designed to be technology agnostic</a:t>
            </a:r>
          </a:p>
          <a:p>
            <a:pPr lvl="1"/>
            <a:r>
              <a:rPr lang="en-US" dirty="0"/>
              <a:t>Model-driven</a:t>
            </a:r>
          </a:p>
          <a:p>
            <a:pPr lvl="1"/>
            <a:r>
              <a:rPr lang="en-US" dirty="0"/>
              <a:t>“Implementation guides” provide details of community practice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8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5E62B-6063-4D10-8745-37987AE0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Challenge across Domains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CD331-DF69-4078-A050-0A9D507E5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CAB7-3450-4105-B032-CBED8986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4B20-8E83-4040-9CBD-C38D8A246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3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Many domain-specific ontologies and vocabularies</a:t>
            </a:r>
          </a:p>
          <a:p>
            <a:r>
              <a:rPr lang="en-US" dirty="0"/>
              <a:t>Some generic ones</a:t>
            </a:r>
          </a:p>
          <a:p>
            <a:pPr lvl="1"/>
            <a:r>
              <a:rPr lang="en-US" dirty="0"/>
              <a:t>Geography/time</a:t>
            </a:r>
          </a:p>
          <a:p>
            <a:pPr lvl="1"/>
            <a:r>
              <a:rPr lang="en-US" dirty="0"/>
              <a:t>Units of Measure (</a:t>
            </a:r>
            <a:r>
              <a:rPr lang="en-US" dirty="0" err="1"/>
              <a:t>e.g</a:t>
            </a:r>
            <a:r>
              <a:rPr lang="en-US" dirty="0"/>
              <a:t>, DRUM recommendations)</a:t>
            </a:r>
          </a:p>
          <a:p>
            <a:r>
              <a:rPr lang="en-US" dirty="0"/>
              <a:t>A few useful standards which are generic and widely used</a:t>
            </a:r>
          </a:p>
          <a:p>
            <a:pPr lvl="1"/>
            <a:r>
              <a:rPr lang="en-US" dirty="0"/>
              <a:t>OWL, RDF-Schema, etc.</a:t>
            </a:r>
          </a:p>
          <a:p>
            <a:pPr lvl="1"/>
            <a:r>
              <a:rPr lang="en-US" dirty="0"/>
              <a:t>Simple Knowledge Organization System (SKOS - and XKOS for statistical classifications)</a:t>
            </a:r>
          </a:p>
          <a:p>
            <a:r>
              <a:rPr lang="en-US" dirty="0"/>
              <a:t>One issue is attaching semantics to the structures of data</a:t>
            </a:r>
          </a:p>
          <a:p>
            <a:pPr lvl="1"/>
            <a:r>
              <a:rPr lang="en-US" dirty="0"/>
              <a:t>Different concepts can play different roles in different data sets (as a variable, as a category in a representation of a variable, as a unit type, etc.)</a:t>
            </a:r>
          </a:p>
          <a:p>
            <a:r>
              <a:rPr lang="en-US" dirty="0"/>
              <a:t>Vocabularies and traditional classifications/thesauri are important here</a:t>
            </a:r>
          </a:p>
          <a:p>
            <a:pPr lvl="1"/>
            <a:r>
              <a:rPr lang="en-US" dirty="0"/>
              <a:t>The “Ten Simple Rules” document is a good start down the path to making such resources FAIR</a:t>
            </a:r>
          </a:p>
          <a:p>
            <a:r>
              <a:rPr lang="en-US" dirty="0"/>
              <a:t>Semantic bridges/</a:t>
            </a:r>
            <a:r>
              <a:rPr lang="en-US" dirty="0" err="1"/>
              <a:t>harmonizations</a:t>
            </a:r>
            <a:r>
              <a:rPr lang="en-US" dirty="0"/>
              <a:t> exist</a:t>
            </a:r>
          </a:p>
          <a:p>
            <a:pPr lvl="1"/>
            <a:r>
              <a:rPr lang="en-US" dirty="0"/>
              <a:t>OBO Foundry work</a:t>
            </a:r>
          </a:p>
          <a:p>
            <a:pPr lvl="1"/>
            <a:r>
              <a:rPr lang="en-US" dirty="0"/>
              <a:t>Simple Standard for Sharing Ontology Mappings (SSSOM) - </a:t>
            </a:r>
            <a:r>
              <a:rPr lang="en-US" dirty="0">
                <a:hlinkClick r:id="rId2"/>
              </a:rPr>
              <a:t>https://github.com/mapping-commons/SSSOM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71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6835-870D-4906-8810-D5B28C9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Fully Described Observations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AFBE-6B01-4D1A-87BC-F19DDCEC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shared across domain boundaries lacks much of the implicit knowledge which traditionally facilitates reuse</a:t>
            </a:r>
          </a:p>
          <a:p>
            <a:r>
              <a:rPr lang="en-US" dirty="0"/>
              <a:t>One major aspect of this is provenance and process</a:t>
            </a:r>
          </a:p>
          <a:p>
            <a:r>
              <a:rPr lang="en-US" dirty="0"/>
              <a:t>Standards such as the W3C PROV Ontology (PROV-O) are widely adopted</a:t>
            </a:r>
          </a:p>
          <a:p>
            <a:pPr lvl="1"/>
            <a:r>
              <a:rPr lang="en-US" dirty="0"/>
              <a:t>Some data-specific profiles also exist (e.g., PROV-ONE, etc.)</a:t>
            </a:r>
          </a:p>
          <a:p>
            <a:r>
              <a:rPr lang="en-US" dirty="0"/>
              <a:t>We have standards for describing processing functions (e.g., SDTL, VTL)</a:t>
            </a:r>
          </a:p>
          <a:p>
            <a:r>
              <a:rPr lang="en-US" dirty="0"/>
              <a:t>Clusters of variables are often important in understanding specific measurements or observations</a:t>
            </a:r>
          </a:p>
          <a:p>
            <a:pPr lvl="1"/>
            <a:r>
              <a:rPr lang="en-US" dirty="0"/>
              <a:t>Standards and models related to “observable properties” exist, notably from RDA’s I-ADOPT working group (also Observations &amp; Measurement/OGC/SOSA/SSN work?)</a:t>
            </a:r>
          </a:p>
          <a:p>
            <a:pPr lvl="1"/>
            <a:r>
              <a:rPr lang="en-US" dirty="0"/>
              <a:t>Still relatively new</a:t>
            </a:r>
          </a:p>
        </p:txBody>
      </p:sp>
    </p:spTree>
    <p:extLst>
      <p:ext uri="{BB962C8B-B14F-4D97-AF65-F5344CB8AC3E}">
        <p14:creationId xmlns:p14="http://schemas.microsoft.com/office/powerpoint/2010/main" val="457000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E708-A5F3-4815-AFFF-025FE00D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FAIR Resources at the Business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F73DA-95B6-4D0B-AF66-75C498751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entire level of activity which goes beyond the immediate description of resources</a:t>
            </a:r>
          </a:p>
          <a:p>
            <a:pPr lvl="1"/>
            <a:r>
              <a:rPr lang="en-US" dirty="0"/>
              <a:t>What are resources created to do?</a:t>
            </a:r>
          </a:p>
          <a:p>
            <a:pPr lvl="1"/>
            <a:r>
              <a:rPr lang="en-US" dirty="0"/>
              <a:t>How are they used?</a:t>
            </a:r>
          </a:p>
          <a:p>
            <a:pPr lvl="1"/>
            <a:r>
              <a:rPr lang="en-US" dirty="0"/>
              <a:t>What are the costs/benefits?</a:t>
            </a:r>
          </a:p>
          <a:p>
            <a:r>
              <a:rPr lang="en-US" dirty="0"/>
              <a:t>This is one of the less-explored aspects of FAIR</a:t>
            </a:r>
          </a:p>
          <a:p>
            <a:r>
              <a:rPr lang="en-US" dirty="0"/>
              <a:t>There are some standards worth considering</a:t>
            </a:r>
          </a:p>
          <a:p>
            <a:pPr lvl="1"/>
            <a:r>
              <a:rPr lang="en-US" dirty="0"/>
              <a:t>Common European Research Information Format (CERIF)</a:t>
            </a:r>
          </a:p>
          <a:p>
            <a:pPr lvl="1"/>
            <a:r>
              <a:rPr lang="en-US" dirty="0"/>
              <a:t>UN/ECE Generic Activity Model for Statistical Organizations (GAMSO)</a:t>
            </a:r>
          </a:p>
        </p:txBody>
      </p:sp>
    </p:spTree>
    <p:extLst>
      <p:ext uri="{BB962C8B-B14F-4D97-AF65-F5344CB8AC3E}">
        <p14:creationId xmlns:p14="http://schemas.microsoft.com/office/powerpoint/2010/main" val="475312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B4EA04-39DB-49EC-9083-114D5105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Next Steps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D84F5-CF89-4296-9D5B-1B8AF2822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3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3D88-0586-4498-8270-A48D86AE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26B44-792A-407C-A808-A573E36F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agreed “cross-domain interoperability framework” is an emerging idea which seems to be gaining traction</a:t>
            </a:r>
          </a:p>
          <a:p>
            <a:r>
              <a:rPr lang="en-US" dirty="0"/>
              <a:t>Although not a simple solution, it is one which can be made adoptable</a:t>
            </a:r>
          </a:p>
          <a:p>
            <a:r>
              <a:rPr lang="en-US" dirty="0"/>
              <a:t>The key is cooperation and coordination through efforts like CODATA’s Decadal </a:t>
            </a:r>
            <a:r>
              <a:rPr lang="en-US" dirty="0" err="1"/>
              <a:t>Programme</a:t>
            </a:r>
            <a:r>
              <a:rPr lang="en-US" dirty="0"/>
              <a:t>, GOSC, RDA groups, GO FAIR, etc.</a:t>
            </a:r>
          </a:p>
        </p:txBody>
      </p:sp>
    </p:spTree>
    <p:extLst>
      <p:ext uri="{BB962C8B-B14F-4D97-AF65-F5344CB8AC3E}">
        <p14:creationId xmlns:p14="http://schemas.microsoft.com/office/powerpoint/2010/main" val="1070285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A56E0D-A4ED-4131-9AA1-534C58A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Efforts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8A68D9-AC1F-4EEE-A841-A3554B1D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Decadal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 err="1"/>
              <a:t>WorldFAIR</a:t>
            </a:r>
            <a:endParaRPr lang="en-US" dirty="0"/>
          </a:p>
          <a:p>
            <a:r>
              <a:rPr lang="en-US" dirty="0"/>
              <a:t>GOSC</a:t>
            </a:r>
          </a:p>
          <a:p>
            <a:r>
              <a:rPr lang="en-US" dirty="0"/>
              <a:t>EOSC Semantic Interoperability Task Force, research communities/infrastructures</a:t>
            </a:r>
          </a:p>
          <a:p>
            <a:r>
              <a:rPr lang="en-US" dirty="0"/>
              <a:t>Open science clouds (Africa, Canada, Australia, China, etc.)</a:t>
            </a:r>
          </a:p>
          <a:p>
            <a:r>
              <a:rPr lang="en-US" dirty="0"/>
              <a:t>Significant Research Infrastructures and calls to support cross-domain projects</a:t>
            </a:r>
          </a:p>
          <a:p>
            <a:r>
              <a:rPr lang="en-US" dirty="0"/>
              <a:t>RDA working groups (I-ADOPT, communities of practice, etc.)</a:t>
            </a:r>
          </a:p>
          <a:p>
            <a:r>
              <a:rPr lang="en-US" dirty="0"/>
              <a:t>GO FAIR (FIPs, FAIR-enabling resources)</a:t>
            </a:r>
          </a:p>
          <a:p>
            <a:r>
              <a:rPr lang="en-US" dirty="0"/>
              <a:t>Etc., etc.,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88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6AC46-CB33-4779-8437-34B5703F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C9EE5-D4AF-4F1E-BAB4-D8E1C895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01125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initiatives are based on real-world use cases and practical approaches – a common methodology (in </a:t>
            </a:r>
            <a:r>
              <a:rPr lang="en-US" dirty="0" err="1"/>
              <a:t>WorldFAIR</a:t>
            </a:r>
            <a:r>
              <a:rPr lang="en-US" dirty="0"/>
              <a:t> and GOSC)</a:t>
            </a:r>
          </a:p>
          <a:p>
            <a:r>
              <a:rPr lang="en-US" dirty="0"/>
              <a:t>Many individuals participate in more then one group</a:t>
            </a:r>
          </a:p>
          <a:p>
            <a:r>
              <a:rPr lang="en-US" dirty="0"/>
              <a:t>Strong interest in and commitment to collaboration</a:t>
            </a:r>
          </a:p>
          <a:p>
            <a:r>
              <a:rPr lang="en-US" dirty="0"/>
              <a:t>Broad-based support around FAIR</a:t>
            </a:r>
          </a:p>
          <a:p>
            <a:pPr lvl="1"/>
            <a:r>
              <a:rPr lang="en-US" dirty="0"/>
              <a:t>Many ideas from many directions</a:t>
            </a:r>
          </a:p>
          <a:p>
            <a:pPr lvl="1"/>
            <a:r>
              <a:rPr lang="en-US" dirty="0"/>
              <a:t>Significant interest in finding practical solutions</a:t>
            </a:r>
          </a:p>
          <a:p>
            <a:pPr lvl="1"/>
            <a:endParaRPr lang="en-US" dirty="0"/>
          </a:p>
          <a:p>
            <a:r>
              <a:rPr lang="en-US" dirty="0"/>
              <a:t>How do we build on this?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02D991-0774-9647-9A78-1BAA4CC7F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929" y="1374311"/>
            <a:ext cx="445307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375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13CA-3DAF-472C-BA63-2A577250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9504-8FD6-4DDA-8A21-1DC7CA230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Collaborate on </a:t>
            </a:r>
            <a:r>
              <a:rPr lang="en-US" dirty="0" err="1"/>
              <a:t>WorldFAIR</a:t>
            </a:r>
            <a:endParaRPr lang="en-US" dirty="0"/>
          </a:p>
          <a:p>
            <a:pPr lvl="1"/>
            <a:r>
              <a:rPr lang="en-US" dirty="0"/>
              <a:t>Collaborate on GOSC</a:t>
            </a:r>
          </a:p>
          <a:p>
            <a:pPr lvl="1"/>
            <a:r>
              <a:rPr lang="en-US" dirty="0"/>
              <a:t>Feed back to CDIF and other initiatives based on our findings</a:t>
            </a:r>
          </a:p>
          <a:p>
            <a:pPr lvl="1"/>
            <a:r>
              <a:rPr lang="en-US" dirty="0"/>
              <a:t>Test out CDIF on use cases being considered</a:t>
            </a:r>
          </a:p>
          <a:p>
            <a:pPr lvl="1"/>
            <a:r>
              <a:rPr lang="en-US" dirty="0"/>
              <a:t>Explore connection to FDOF and domain standards</a:t>
            </a:r>
          </a:p>
          <a:p>
            <a:pPr lvl="1"/>
            <a:r>
              <a:rPr lang="en-US" dirty="0"/>
              <a:t>DP Coordination Group is being formed – “DP Scientific &amp; Technical Advisory Group”</a:t>
            </a:r>
          </a:p>
        </p:txBody>
      </p:sp>
    </p:spTree>
    <p:extLst>
      <p:ext uri="{BB962C8B-B14F-4D97-AF65-F5344CB8AC3E}">
        <p14:creationId xmlns:p14="http://schemas.microsoft.com/office/powerpoint/2010/main" val="12777434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138F72-288D-4D8B-B0F7-5C61E0CB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EE3AB-5281-49DC-9380-F6C524C6EF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8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94801B-254A-4F4D-AAB5-551D0479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Cross-Domain FAIR Vision…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ED24FA-08B8-42BC-B0DF-D95965E73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(both human and machine) can locate data of interest within or outside of their own domains/communities</a:t>
            </a:r>
          </a:p>
          <a:p>
            <a:r>
              <a:rPr lang="en-US" dirty="0"/>
              <a:t>They can determine and comply with the conditions of use</a:t>
            </a:r>
          </a:p>
          <a:p>
            <a:r>
              <a:rPr lang="en-US" dirty="0"/>
              <a:t>They can access and understand the data</a:t>
            </a:r>
          </a:p>
          <a:p>
            <a:r>
              <a:rPr lang="en-US" dirty="0"/>
              <a:t>They can integrate it with other data</a:t>
            </a:r>
          </a:p>
        </p:txBody>
      </p:sp>
    </p:spTree>
    <p:extLst>
      <p:ext uri="{BB962C8B-B14F-4D97-AF65-F5344CB8AC3E}">
        <p14:creationId xmlns:p14="http://schemas.microsoft.com/office/powerpoint/2010/main" val="98859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88248-CC15-4AB7-A829-D844838A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2527F-1BC8-4B51-862E-55AB72D02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make this vision a reality, there are some hard requirements:</a:t>
            </a:r>
          </a:p>
          <a:p>
            <a:pPr lvl="1"/>
            <a:r>
              <a:rPr lang="en-US" dirty="0"/>
              <a:t>Exchange of large amounts of detailed information (data and metadata)</a:t>
            </a:r>
          </a:p>
          <a:p>
            <a:pPr lvl="1"/>
            <a:r>
              <a:rPr lang="en-US" dirty="0"/>
              <a:t>Interactions at many different technical levels</a:t>
            </a:r>
          </a:p>
          <a:p>
            <a:pPr lvl="1"/>
            <a:r>
              <a:rPr lang="en-US" dirty="0"/>
              <a:t>Ability to make the information exchanges at each level machine-actionable (to support increase in scale)</a:t>
            </a:r>
          </a:p>
          <a:p>
            <a:r>
              <a:rPr lang="en-US" dirty="0"/>
              <a:t>This demands that each “level” of interaction be supported by standards for information exchange </a:t>
            </a:r>
            <a:r>
              <a:rPr lang="en-US" i="1" dirty="0"/>
              <a:t>across domains</a:t>
            </a:r>
            <a:endParaRPr lang="en-US" dirty="0"/>
          </a:p>
          <a:p>
            <a:r>
              <a:rPr lang="en-US" dirty="0"/>
              <a:t>This demands agreement on what the different levels of interaction are, and which standards will be used</a:t>
            </a:r>
          </a:p>
          <a:p>
            <a:r>
              <a:rPr lang="en-US" dirty="0"/>
              <a:t>This must be done, while recognizing that different domains have</a:t>
            </a:r>
            <a:r>
              <a:rPr lang="en-US" i="1" dirty="0"/>
              <a:t> very</a:t>
            </a:r>
            <a:r>
              <a:rPr lang="en-US" dirty="0"/>
              <a:t> different standards, data lifecycles, and workflows</a:t>
            </a:r>
          </a:p>
          <a:p>
            <a:pPr lvl="1"/>
            <a:r>
              <a:rPr lang="en-US" dirty="0"/>
              <a:t>And different semantics!</a:t>
            </a:r>
          </a:p>
          <a:p>
            <a:r>
              <a:rPr lang="en-US" dirty="0"/>
              <a:t>The challenges of adoption are </a:t>
            </a:r>
            <a:r>
              <a:rPr lang="en-US" i="1" dirty="0"/>
              <a:t>massive!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0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EFD4-B551-457D-946E-F58ABC1C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Digital Object Framework (FDOF)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1212F-E272-42A1-9DA1-17E02304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FDOF is now under development, but looks to become the basic set of protocols used for FAIR implementation</a:t>
            </a:r>
          </a:p>
          <a:p>
            <a:r>
              <a:rPr lang="en-US" dirty="0"/>
              <a:t>It has a number of components:</a:t>
            </a:r>
          </a:p>
          <a:p>
            <a:pPr lvl="1"/>
            <a:r>
              <a:rPr lang="en-US" dirty="0"/>
              <a:t>FAIR Implementation Profile (FIP): A description of how a given domain/community will support FAIR sharing, including significant FDPs</a:t>
            </a:r>
          </a:p>
          <a:p>
            <a:pPr lvl="1"/>
            <a:r>
              <a:rPr lang="en-US" dirty="0"/>
              <a:t>FAIR Data Point (FDP): A repository or distribution point for FAIR digital objects, supporting the FDOF protocols</a:t>
            </a:r>
          </a:p>
          <a:p>
            <a:pPr lvl="1"/>
            <a:r>
              <a:rPr lang="en-US" dirty="0"/>
              <a:t>FAIR Digital Object (FDO): A digital object described in RDF using the FDOF protocols, including pointers to relevant metadata and metadata schemas</a:t>
            </a:r>
          </a:p>
        </p:txBody>
      </p:sp>
    </p:spTree>
    <p:extLst>
      <p:ext uri="{BB962C8B-B14F-4D97-AF65-F5344CB8AC3E}">
        <p14:creationId xmlns:p14="http://schemas.microsoft.com/office/powerpoint/2010/main" val="101318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ylinder 24">
            <a:extLst>
              <a:ext uri="{FF2B5EF4-FFF2-40B4-BE49-F238E27FC236}">
                <a16:creationId xmlns:a16="http://schemas.microsoft.com/office/drawing/2014/main" id="{D984D11F-9EFB-4110-A1C4-85A54EDC8790}"/>
              </a:ext>
            </a:extLst>
          </p:cNvPr>
          <p:cNvSpPr/>
          <p:nvPr/>
        </p:nvSpPr>
        <p:spPr>
          <a:xfrm>
            <a:off x="1088388" y="1093759"/>
            <a:ext cx="2273779" cy="22684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(By Domain)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9F38B-1915-435C-BF2A-45675A215DF2}"/>
              </a:ext>
            </a:extLst>
          </p:cNvPr>
          <p:cNvSpPr txBox="1"/>
          <p:nvPr/>
        </p:nvSpPr>
        <p:spPr>
          <a:xfrm>
            <a:off x="1496348" y="2894426"/>
            <a:ext cx="16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(By Domain)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08D75-AB01-4808-8AA4-15ACAF8226D5}"/>
              </a:ext>
            </a:extLst>
          </p:cNvPr>
          <p:cNvSpPr/>
          <p:nvPr/>
        </p:nvSpPr>
        <p:spPr>
          <a:xfrm>
            <a:off x="2075471" y="1713912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61C6A-DE38-4993-8BC0-B53490DF6254}"/>
              </a:ext>
            </a:extLst>
          </p:cNvPr>
          <p:cNvSpPr/>
          <p:nvPr/>
        </p:nvSpPr>
        <p:spPr>
          <a:xfrm>
            <a:off x="1874319" y="1924928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CBE89-0024-424F-BF1C-FDF7D2A66A8F}"/>
              </a:ext>
            </a:extLst>
          </p:cNvPr>
          <p:cNvSpPr/>
          <p:nvPr/>
        </p:nvSpPr>
        <p:spPr>
          <a:xfrm>
            <a:off x="1604203" y="2100774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CCD2E-4530-4079-88C4-499060754ABF}"/>
              </a:ext>
            </a:extLst>
          </p:cNvPr>
          <p:cNvSpPr txBox="1"/>
          <p:nvPr/>
        </p:nvSpPr>
        <p:spPr>
          <a:xfrm>
            <a:off x="1858796" y="2227942"/>
            <a:ext cx="56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FIPs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A8CB03-3B33-4C9B-B48C-C026459DC3D4}"/>
              </a:ext>
            </a:extLst>
          </p:cNvPr>
          <p:cNvSpPr/>
          <p:nvPr/>
        </p:nvSpPr>
        <p:spPr>
          <a:xfrm>
            <a:off x="182880" y="2065604"/>
            <a:ext cx="782617" cy="5316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46C51B-726B-4691-94E8-5D9BB598E519}"/>
              </a:ext>
            </a:extLst>
          </p:cNvPr>
          <p:cNvCxnSpPr>
            <a:cxnSpLocks/>
          </p:cNvCxnSpPr>
          <p:nvPr/>
        </p:nvCxnSpPr>
        <p:spPr>
          <a:xfrm flipV="1">
            <a:off x="3416766" y="1322363"/>
            <a:ext cx="1971160" cy="9055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B59ACEE5-10F6-441D-94CB-6AF68EC9A5AD}"/>
              </a:ext>
            </a:extLst>
          </p:cNvPr>
          <p:cNvSpPr/>
          <p:nvPr/>
        </p:nvSpPr>
        <p:spPr>
          <a:xfrm>
            <a:off x="5542671" y="426718"/>
            <a:ext cx="1786597" cy="1458351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7264C-317D-4CF4-AFF4-547CB4930235}"/>
              </a:ext>
            </a:extLst>
          </p:cNvPr>
          <p:cNvSpPr txBox="1"/>
          <p:nvPr/>
        </p:nvSpPr>
        <p:spPr>
          <a:xfrm flipH="1">
            <a:off x="5781820" y="869851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Data 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0075-F083-4FFB-B493-7AA64B123666}"/>
              </a:ext>
            </a:extLst>
          </p:cNvPr>
          <p:cNvSpPr/>
          <p:nvPr/>
        </p:nvSpPr>
        <p:spPr>
          <a:xfrm>
            <a:off x="9738653" y="2698652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C1212F-765B-4919-A356-8D2D4A091E05}"/>
              </a:ext>
            </a:extLst>
          </p:cNvPr>
          <p:cNvCxnSpPr>
            <a:cxnSpLocks/>
          </p:cNvCxnSpPr>
          <p:nvPr/>
        </p:nvCxnSpPr>
        <p:spPr>
          <a:xfrm>
            <a:off x="6432694" y="1995266"/>
            <a:ext cx="0" cy="984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83C40F-5073-439C-A00F-D3862489D593}"/>
              </a:ext>
            </a:extLst>
          </p:cNvPr>
          <p:cNvSpPr/>
          <p:nvPr/>
        </p:nvSpPr>
        <p:spPr>
          <a:xfrm>
            <a:off x="5721346" y="3108962"/>
            <a:ext cx="1422696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86A659-9F39-4B76-B1EF-99D1299696A6}"/>
              </a:ext>
            </a:extLst>
          </p:cNvPr>
          <p:cNvSpPr txBox="1"/>
          <p:nvPr/>
        </p:nvSpPr>
        <p:spPr>
          <a:xfrm flipH="1">
            <a:off x="1088388" y="599017"/>
            <a:ext cx="232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Registry of Catalogues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51C768-8C97-44F5-8D85-90F821460A8D}"/>
              </a:ext>
            </a:extLst>
          </p:cNvPr>
          <p:cNvSpPr txBox="1"/>
          <p:nvPr/>
        </p:nvSpPr>
        <p:spPr>
          <a:xfrm flipH="1">
            <a:off x="5748066" y="3214316"/>
            <a:ext cx="1369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Digital</a:t>
            </a:r>
          </a:p>
          <a:p>
            <a:pPr algn="ctr"/>
            <a:r>
              <a:rPr lang="en-US" b="1" dirty="0"/>
              <a:t>(Data)  Object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1EF4D7-7E28-4DF8-9066-5BA93EA99046}"/>
              </a:ext>
            </a:extLst>
          </p:cNvPr>
          <p:cNvCxnSpPr>
            <a:cxnSpLocks/>
          </p:cNvCxnSpPr>
          <p:nvPr/>
        </p:nvCxnSpPr>
        <p:spPr>
          <a:xfrm flipV="1">
            <a:off x="7329268" y="3338365"/>
            <a:ext cx="2307586" cy="23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33C1A8-94E9-45B1-974D-D46D501DD2F3}"/>
              </a:ext>
            </a:extLst>
          </p:cNvPr>
          <p:cNvCxnSpPr>
            <a:cxnSpLocks/>
          </p:cNvCxnSpPr>
          <p:nvPr/>
        </p:nvCxnSpPr>
        <p:spPr>
          <a:xfrm>
            <a:off x="7290390" y="3652504"/>
            <a:ext cx="2346464" cy="8761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0EA2FF-FE56-42C7-95DC-E7F7DA983FA1}"/>
              </a:ext>
            </a:extLst>
          </p:cNvPr>
          <p:cNvCxnSpPr>
            <a:cxnSpLocks/>
          </p:cNvCxnSpPr>
          <p:nvPr/>
        </p:nvCxnSpPr>
        <p:spPr>
          <a:xfrm>
            <a:off x="7243002" y="3854548"/>
            <a:ext cx="1449220" cy="14337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212F586-35AF-40BC-8299-6994AE876111}"/>
              </a:ext>
            </a:extLst>
          </p:cNvPr>
          <p:cNvCxnSpPr>
            <a:cxnSpLocks/>
          </p:cNvCxnSpPr>
          <p:nvPr/>
        </p:nvCxnSpPr>
        <p:spPr>
          <a:xfrm>
            <a:off x="6382635" y="4299604"/>
            <a:ext cx="197322" cy="961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8CCE21-FD2D-405E-8456-AFD4242A9510}"/>
              </a:ext>
            </a:extLst>
          </p:cNvPr>
          <p:cNvCxnSpPr>
            <a:cxnSpLocks/>
          </p:cNvCxnSpPr>
          <p:nvPr/>
        </p:nvCxnSpPr>
        <p:spPr>
          <a:xfrm flipH="1">
            <a:off x="4402346" y="4206242"/>
            <a:ext cx="1319000" cy="10081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86C3519-99E0-451E-A032-61E50136852B}"/>
              </a:ext>
            </a:extLst>
          </p:cNvPr>
          <p:cNvSpPr/>
          <p:nvPr/>
        </p:nvSpPr>
        <p:spPr>
          <a:xfrm>
            <a:off x="9690294" y="4077076"/>
            <a:ext cx="150056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STRUCTURAL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C1C92D-C73B-487C-9DF9-D8D8108F8602}"/>
              </a:ext>
            </a:extLst>
          </p:cNvPr>
          <p:cNvSpPr/>
          <p:nvPr/>
        </p:nvSpPr>
        <p:spPr>
          <a:xfrm>
            <a:off x="8432469" y="5371093"/>
            <a:ext cx="1916293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PROVENANCE/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PROCESS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D4970F-53BE-4F2C-B09B-F8A6144C0DB6}"/>
              </a:ext>
            </a:extLst>
          </p:cNvPr>
          <p:cNvSpPr/>
          <p:nvPr/>
        </p:nvSpPr>
        <p:spPr>
          <a:xfrm>
            <a:off x="5781820" y="5288282"/>
            <a:ext cx="2047559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SEMANTICS/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CLASSIFICATIONS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E07D43-6003-4FFB-916C-BCB8B08DF3FB}"/>
              </a:ext>
            </a:extLst>
          </p:cNvPr>
          <p:cNvSpPr/>
          <p:nvPr/>
        </p:nvSpPr>
        <p:spPr>
          <a:xfrm>
            <a:off x="2816855" y="5261317"/>
            <a:ext cx="2084894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(META)METADATA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819D0E-3977-49C7-B031-829BBD3A647F}"/>
              </a:ext>
            </a:extLst>
          </p:cNvPr>
          <p:cNvSpPr/>
          <p:nvPr/>
        </p:nvSpPr>
        <p:spPr>
          <a:xfrm>
            <a:off x="8188810" y="923777"/>
            <a:ext cx="99880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PID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A9F4DEC-122F-4E29-9CC7-F2929A001F67}"/>
              </a:ext>
            </a:extLst>
          </p:cNvPr>
          <p:cNvCxnSpPr>
            <a:cxnSpLocks/>
          </p:cNvCxnSpPr>
          <p:nvPr/>
        </p:nvCxnSpPr>
        <p:spPr>
          <a:xfrm flipV="1">
            <a:off x="7242202" y="1995266"/>
            <a:ext cx="974648" cy="11162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089D112-A2E0-44B9-B97B-A2D37DDB4DB6}"/>
              </a:ext>
            </a:extLst>
          </p:cNvPr>
          <p:cNvSpPr/>
          <p:nvPr/>
        </p:nvSpPr>
        <p:spPr>
          <a:xfrm>
            <a:off x="9617125" y="1309895"/>
            <a:ext cx="99880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ACCESS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71CCAE7-4FA7-4691-A432-4952560F77AE}"/>
              </a:ext>
            </a:extLst>
          </p:cNvPr>
          <p:cNvCxnSpPr>
            <a:cxnSpLocks/>
          </p:cNvCxnSpPr>
          <p:nvPr/>
        </p:nvCxnSpPr>
        <p:spPr>
          <a:xfrm flipV="1">
            <a:off x="7242202" y="2175409"/>
            <a:ext cx="2261019" cy="11075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D0F1F354-6503-4D8D-9942-3F384E193F49}"/>
              </a:ext>
            </a:extLst>
          </p:cNvPr>
          <p:cNvSpPr/>
          <p:nvPr/>
        </p:nvSpPr>
        <p:spPr>
          <a:xfrm>
            <a:off x="2090895" y="3854548"/>
            <a:ext cx="2126225" cy="905579"/>
          </a:xfrm>
          <a:prstGeom prst="borderCallout1">
            <a:avLst>
              <a:gd name="adj1" fmla="val 52751"/>
              <a:gd name="adj2" fmla="val 99119"/>
              <a:gd name="adj3" fmla="val -16293"/>
              <a:gd name="adj4" fmla="val 1679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CCE3CB-3AA4-49A3-A7A3-F0964779AEDD}"/>
              </a:ext>
            </a:extLst>
          </p:cNvPr>
          <p:cNvSpPr txBox="1"/>
          <p:nvPr/>
        </p:nvSpPr>
        <p:spPr>
          <a:xfrm>
            <a:off x="2198089" y="3826638"/>
            <a:ext cx="2117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FDOF </a:t>
            </a:r>
          </a:p>
          <a:p>
            <a:r>
              <a:rPr lang="en-US" dirty="0"/>
              <a:t>provides the “types”</a:t>
            </a:r>
          </a:p>
          <a:p>
            <a:r>
              <a:rPr lang="en-US" dirty="0"/>
              <a:t> of objects</a:t>
            </a:r>
          </a:p>
        </p:txBody>
      </p:sp>
    </p:spTree>
    <p:extLst>
      <p:ext uri="{BB962C8B-B14F-4D97-AF65-F5344CB8AC3E}">
        <p14:creationId xmlns:p14="http://schemas.microsoft.com/office/powerpoint/2010/main" val="9552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639A-BD6A-45D5-AE5F-75C0F19E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Picture?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3474-090B-45A7-9317-BE71CB52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Question: </a:t>
            </a:r>
            <a:r>
              <a:rPr lang="en-US" dirty="0"/>
              <a:t>Once you get the FDO you are after, how many standards will you need to understand to be able to actually use it?</a:t>
            </a:r>
          </a:p>
          <a:p>
            <a:r>
              <a:rPr lang="en-US" i="1" dirty="0"/>
              <a:t>Answer:</a:t>
            </a:r>
            <a:r>
              <a:rPr lang="en-US" dirty="0"/>
              <a:t> Too many.</a:t>
            </a:r>
          </a:p>
          <a:p>
            <a:r>
              <a:rPr lang="en-US" dirty="0"/>
              <a:t>You cannot write generic applications or services for each user domain which understands every other domain which might have resources of interest</a:t>
            </a:r>
          </a:p>
          <a:p>
            <a:r>
              <a:rPr lang="en-US" dirty="0"/>
              <a:t>The FDOF works well as a protocol, but does not solve the “mid-level” problem of cross-domain interoperability</a:t>
            </a:r>
          </a:p>
          <a:p>
            <a:r>
              <a:rPr lang="en-US" dirty="0"/>
              <a:t>It is an “many-to-many” problem: each user domain must understand every provider domain’s standards!</a:t>
            </a:r>
          </a:p>
        </p:txBody>
      </p:sp>
    </p:spTree>
    <p:extLst>
      <p:ext uri="{BB962C8B-B14F-4D97-AF65-F5344CB8AC3E}">
        <p14:creationId xmlns:p14="http://schemas.microsoft.com/office/powerpoint/2010/main" val="334174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A843-A5A0-4083-81D0-73F7C90D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Cross-Domain Interoperability Framework 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AA3DD-354D-451E-96D6-D9C60F58F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smaller number of agreed “generic” standards could be used to address this issue</a:t>
            </a:r>
          </a:p>
          <a:p>
            <a:pPr lvl="1"/>
            <a:r>
              <a:rPr lang="en-US" dirty="0"/>
              <a:t>For any given function, a small number of well-accepted standards could be used</a:t>
            </a:r>
          </a:p>
          <a:p>
            <a:pPr lvl="1"/>
            <a:r>
              <a:rPr lang="en-US" dirty="0"/>
              <a:t>Generic applications and services could support some or all of these, and could be used across domain implementations</a:t>
            </a:r>
          </a:p>
          <a:p>
            <a:pPr lvl="1"/>
            <a:r>
              <a:rPr lang="en-US" dirty="0"/>
              <a:t>Each domain would have targets for mapping to  and from domain standards in each functional area</a:t>
            </a:r>
          </a:p>
          <a:p>
            <a:pPr lvl="1"/>
            <a:r>
              <a:rPr lang="en-US" dirty="0"/>
              <a:t>The “many-to-many” becomes a “many-to-one” problem: each domain maps against a small number of agreed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3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2665</Words>
  <Application>Microsoft Macintosh PowerPoint</Application>
  <PresentationFormat>Widescreen</PresentationFormat>
  <Paragraphs>300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Calibri</vt:lpstr>
      <vt:lpstr>Arial</vt:lpstr>
      <vt:lpstr>Calibri Light</vt:lpstr>
      <vt:lpstr>Office Theme</vt:lpstr>
      <vt:lpstr>Toward a Cross-Domain Interoperability Framework</vt:lpstr>
      <vt:lpstr>Outline</vt:lpstr>
      <vt:lpstr>The FAIR Challenge across Domains</vt:lpstr>
      <vt:lpstr>The Cross-Domain FAIR Vision…</vt:lpstr>
      <vt:lpstr>Really?</vt:lpstr>
      <vt:lpstr>The FAIR Digital Object Framework (FDOF)</vt:lpstr>
      <vt:lpstr>PowerPoint Presentation</vt:lpstr>
      <vt:lpstr>What’s Wrong with This Picture?</vt:lpstr>
      <vt:lpstr>The Cross-Domain Interoperability Framework  Idea</vt:lpstr>
      <vt:lpstr>Scalability</vt:lpstr>
      <vt:lpstr>“Market” Dynamics and Practical Implementation</vt:lpstr>
      <vt:lpstr>Considerations</vt:lpstr>
      <vt:lpstr>Domain vs. Generic Standards</vt:lpstr>
      <vt:lpstr>EOSC Interoperability Framework (1)</vt:lpstr>
      <vt:lpstr>EOSC Interoperability Framework (2)</vt:lpstr>
      <vt:lpstr>What Makes a Standard “Cross-Domain”?</vt:lpstr>
      <vt:lpstr>“Adoptable” Standards?</vt:lpstr>
      <vt:lpstr>Existing Technology Investments</vt:lpstr>
      <vt:lpstr>Practical Approaches</vt:lpstr>
      <vt:lpstr>An Emerging Solution - CDIF</vt:lpstr>
      <vt:lpstr>CDIF: Some Pieces of the Puzzle</vt:lpstr>
      <vt:lpstr>Some Standards to Consider</vt:lpstr>
      <vt:lpstr>Observations about FAIR Implementation</vt:lpstr>
      <vt:lpstr>General Exchange of FAIR Objects</vt:lpstr>
      <vt:lpstr>Standards for Findability</vt:lpstr>
      <vt:lpstr>Standards for Accessibility</vt:lpstr>
      <vt:lpstr>Standards for Interoperability and Reuse</vt:lpstr>
      <vt:lpstr>Structural Metadata</vt:lpstr>
      <vt:lpstr>DDI-CDI</vt:lpstr>
      <vt:lpstr>Semantics</vt:lpstr>
      <vt:lpstr>Context and Fully Described Observations of Interest</vt:lpstr>
      <vt:lpstr>Managing FAIR Resources at the Business Level</vt:lpstr>
      <vt:lpstr>Conclusions and Next Steps</vt:lpstr>
      <vt:lpstr>Summary</vt:lpstr>
      <vt:lpstr>Ongoing Efforts</vt:lpstr>
      <vt:lpstr>Common Aspects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Core Interoperability Framework</dc:title>
  <dc:creator>Arofan Gregory</dc:creator>
  <cp:lastModifiedBy>Simon Hodson</cp:lastModifiedBy>
  <cp:revision>120</cp:revision>
  <dcterms:created xsi:type="dcterms:W3CDTF">2021-09-21T21:17:22Z</dcterms:created>
  <dcterms:modified xsi:type="dcterms:W3CDTF">2022-03-31T12:16:53Z</dcterms:modified>
</cp:coreProperties>
</file>