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16" r:id="rId3"/>
    <p:sldId id="317" r:id="rId4"/>
    <p:sldId id="315" r:id="rId5"/>
    <p:sldId id="318" r:id="rId6"/>
    <p:sldId id="319" r:id="rId7"/>
    <p:sldId id="32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86"/>
    <p:restoredTop sz="96327"/>
  </p:normalViewPr>
  <p:slideViewPr>
    <p:cSldViewPr snapToGrid="0" snapToObjects="1">
      <p:cViewPr varScale="1">
        <p:scale>
          <a:sx n="100" d="100"/>
          <a:sy n="100" d="100"/>
        </p:scale>
        <p:origin x="18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B0E1E-D262-9449-97A0-BC7B7C84909C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0C324-8844-3A40-8950-3CE13624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/>
              <a:t>Link </a:t>
            </a:r>
            <a:r>
              <a:rPr lang="de-DE" sz="1200" dirty="0" err="1"/>
              <a:t>for</a:t>
            </a:r>
            <a:r>
              <a:rPr lang="de-DE" sz="1200" dirty="0"/>
              <a:t> „Additional Pilot </a:t>
            </a:r>
            <a:r>
              <a:rPr lang="de-DE" sz="1200" dirty="0" err="1"/>
              <a:t>use-cases</a:t>
            </a:r>
            <a:r>
              <a:rPr lang="de-DE" sz="1200" dirty="0"/>
              <a:t>“ </a:t>
            </a:r>
            <a:r>
              <a:rPr lang="de-DE" sz="1200" dirty="0" err="1"/>
              <a:t>leads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documetn</a:t>
            </a:r>
            <a:r>
              <a:rPr lang="de-DE" sz="1200" dirty="0"/>
              <a:t> </a:t>
            </a:r>
            <a:r>
              <a:rPr lang="de-DE" sz="1200" dirty="0" err="1"/>
              <a:t>describing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scope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pilot</a:t>
            </a:r>
            <a:r>
              <a:rPr lang="de-DE" sz="1200" dirty="0"/>
              <a:t> </a:t>
            </a:r>
            <a:r>
              <a:rPr lang="de-DE" sz="1200" dirty="0" err="1"/>
              <a:t>program</a:t>
            </a:r>
            <a:r>
              <a:rPr lang="de-DE" sz="1200" dirty="0"/>
              <a:t> and </a:t>
            </a:r>
            <a:r>
              <a:rPr lang="de-DE" sz="1200" dirty="0" err="1"/>
              <a:t>use-cases</a:t>
            </a:r>
            <a:r>
              <a:rPr lang="de-DE" sz="1200" dirty="0"/>
              <a:t>:</a:t>
            </a:r>
          </a:p>
          <a:p>
            <a:r>
              <a:rPr lang="de-DE" sz="1200" dirty="0"/>
              <a:t>https://docs.google.com/document/d/1R6FOli4E3OrEYRE-7qu5d8ld7ibVC2-vWLBZUwWjSkU/edit?usp=sharing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11F6-9D2B-487B-BA54-A818DD3AB5A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355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/>
              <a:t>Link </a:t>
            </a:r>
            <a:r>
              <a:rPr lang="de-DE" sz="1200" dirty="0" err="1"/>
              <a:t>for</a:t>
            </a:r>
            <a:r>
              <a:rPr lang="de-DE" sz="1200" dirty="0"/>
              <a:t> „Additional Pilot </a:t>
            </a:r>
            <a:r>
              <a:rPr lang="de-DE" sz="1200" dirty="0" err="1"/>
              <a:t>use-cases</a:t>
            </a:r>
            <a:r>
              <a:rPr lang="de-DE" sz="1200" dirty="0"/>
              <a:t>“ </a:t>
            </a:r>
            <a:r>
              <a:rPr lang="de-DE" sz="1200" dirty="0" err="1"/>
              <a:t>leads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documetn</a:t>
            </a:r>
            <a:r>
              <a:rPr lang="de-DE" sz="1200" dirty="0"/>
              <a:t> </a:t>
            </a:r>
            <a:r>
              <a:rPr lang="de-DE" sz="1200" dirty="0" err="1"/>
              <a:t>describing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scope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pilot</a:t>
            </a:r>
            <a:r>
              <a:rPr lang="de-DE" sz="1200" dirty="0"/>
              <a:t> </a:t>
            </a:r>
            <a:r>
              <a:rPr lang="de-DE" sz="1200" dirty="0" err="1"/>
              <a:t>program</a:t>
            </a:r>
            <a:r>
              <a:rPr lang="de-DE" sz="1200" dirty="0"/>
              <a:t> and </a:t>
            </a:r>
            <a:r>
              <a:rPr lang="de-DE" sz="1200" dirty="0" err="1"/>
              <a:t>use-cases</a:t>
            </a:r>
            <a:r>
              <a:rPr lang="de-DE" sz="1200" dirty="0"/>
              <a:t>:</a:t>
            </a:r>
          </a:p>
          <a:p>
            <a:r>
              <a:rPr lang="de-DE" sz="1200" dirty="0"/>
              <a:t>https://docs.google.com/document/d/1R6FOli4E3OrEYRE-7qu5d8ld7ibVC2-vWLBZUwWjSkU/edit?usp=sharing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511F6-9D2B-487B-BA54-A818DD3AB5A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036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4158-8099-D74A-B7F3-8413C8E08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C16E8-A45F-C74B-99FA-7B4629537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B99B-6902-FE4B-839E-8269CA0B1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9B9DB-212C-8244-9729-43F9AD4C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F177D-08E4-074F-B51D-38390FFE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9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EA55-5948-AA4D-A3CF-FCC22F50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B4CC1-9115-334B-93F3-90C688B7A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9E3F1-2A9E-6446-BD90-C39612A3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1B373-6A98-F94B-8D0B-3F1357B4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5295D-1055-2C41-85F1-BA702225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65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9A9CB2-CBAA-5247-93EB-45CA2D4B2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37D8D-786D-F547-A37C-C2E01DBED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8C20C-B734-BF40-B9ED-15DF14AE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179A7-0781-B64A-A612-8E7251BE0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CFC25-82F1-3D44-ABD8-DAF57C52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09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Überschrift+Logo rechts+2 Lini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 userDrawn="1">
            <p:ph type="title" hasCustomPrompt="1"/>
          </p:nvPr>
        </p:nvSpPr>
        <p:spPr>
          <a:xfrm>
            <a:off x="143339" y="218868"/>
            <a:ext cx="10168141" cy="777600"/>
          </a:xfrm>
        </p:spPr>
        <p:txBody>
          <a:bodyPr/>
          <a:lstStyle>
            <a:lvl1pPr>
              <a:defRPr sz="3467">
                <a:solidFill>
                  <a:srgbClr val="C00000"/>
                </a:solidFill>
              </a:defRPr>
            </a:lvl1pPr>
          </a:lstStyle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5E18-B08D-4A2E-9AB8-C5411B603737}" type="datetime1">
              <a:rPr lang="en-US" noProof="0" smtClean="0"/>
              <a:t>10/1/20</a:t>
            </a:fld>
            <a:endParaRPr lang="en-US" noProof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73A770-1660-45DE-B946-DFFC7041C5FD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ppt-folie-vorlage</a:t>
            </a:r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87999" y="873600"/>
            <a:ext cx="11616000" cy="0"/>
          </a:xfrm>
          <a:prstGeom prst="line">
            <a:avLst/>
          </a:prstGeom>
          <a:ln w="38100">
            <a:solidFill>
              <a:srgbClr val="0073A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 userDrawn="1"/>
        </p:nvCxnSpPr>
        <p:spPr>
          <a:xfrm>
            <a:off x="285997" y="6421901"/>
            <a:ext cx="11616000" cy="0"/>
          </a:xfrm>
          <a:prstGeom prst="line">
            <a:avLst/>
          </a:prstGeom>
          <a:ln w="38100">
            <a:solidFill>
              <a:srgbClr val="0073A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772CF24-5C4A-48F7-B39B-D3833260C91F}"/>
              </a:ext>
            </a:extLst>
          </p:cNvPr>
          <p:cNvSpPr txBox="1"/>
          <p:nvPr userDrawn="1"/>
        </p:nvSpPr>
        <p:spPr>
          <a:xfrm>
            <a:off x="298786" y="6383302"/>
            <a:ext cx="1161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noProof="0" dirty="0">
                <a:latin typeface="Arial" panose="020B0604020202020204" pitchFamily="34" charset="0"/>
                <a:cs typeface="Arial" panose="020B0604020202020204" pitchFamily="34" charset="0"/>
              </a:rPr>
              <a:t>International Conference for Weights and Measures 						                                     CIPM Task Group on the Digital SI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D15AEA1-38AE-4781-8400-31FFEC46C50D}"/>
              </a:ext>
            </a:extLst>
          </p:cNvPr>
          <p:cNvGrpSpPr/>
          <p:nvPr userDrawn="1"/>
        </p:nvGrpSpPr>
        <p:grpSpPr>
          <a:xfrm>
            <a:off x="10670998" y="335157"/>
            <a:ext cx="1351677" cy="514241"/>
            <a:chOff x="4284002" y="2191568"/>
            <a:chExt cx="1013758" cy="385681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47883C31-88E9-495C-B97A-56CCD818D0FC}"/>
                </a:ext>
              </a:extLst>
            </p:cNvPr>
            <p:cNvSpPr txBox="1"/>
            <p:nvPr userDrawn="1"/>
          </p:nvSpPr>
          <p:spPr>
            <a:xfrm>
              <a:off x="4284002" y="2191568"/>
              <a:ext cx="1008078" cy="2778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50000"/>
                </a:lnSpc>
                <a:spcAft>
                  <a:spcPts val="0"/>
                </a:spcAft>
              </a:pPr>
              <a:r>
                <a:rPr lang="de-DE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CIPM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2404AF88-392F-4247-88B7-384F165B995F}"/>
                </a:ext>
              </a:extLst>
            </p:cNvPr>
            <p:cNvSpPr txBox="1"/>
            <p:nvPr userDrawn="1"/>
          </p:nvSpPr>
          <p:spPr>
            <a:xfrm>
              <a:off x="4289682" y="2300250"/>
              <a:ext cx="10080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8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Digital 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207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E397E-AE02-3A41-ADE2-14B1A6F9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57898-201F-DD4D-B327-528E19518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76B1E-26BC-2140-B448-00BDFFF5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65FB0-4183-3942-9D28-A6932883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EEAA-43BC-8841-AF3B-6777B608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AEFE-08EF-E647-AD67-5F669701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6564E-474A-A34F-B811-A04D7B496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8CBD2-9AE6-D645-9613-999C721A1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5FFD8-542C-B448-A524-0E240B6E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0047E-3D7C-FA4A-B266-50982F8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4392-93C9-C041-AF4E-5D597175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1167-4BA4-2A44-8545-391753DFE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2E2D1-9AD6-2E48-B093-06D319927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26840-AA72-BC4E-B733-6B7A4040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738FD-A84A-6A4F-A2C2-28C32066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1B708-8632-224D-9CC3-4C7290CF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4D589-DD5B-B643-A914-4EECE9EB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AE94F-69DC-3143-875B-F9871C4E7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B4088-F7D8-C749-98A1-451995960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A8697-ADBD-7545-B6E7-32A6996982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24FA6-6DB7-494F-A12A-53A4F0D39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6A2A4B-1FBC-4C4D-82E0-9B69EE37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1BF07B-6F0A-FD44-ADC1-5A72D6A3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E9FA5-B66D-6E40-B780-BBB458BA0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2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6310-210C-FE49-9DC7-CDB0EABF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B7A1D-1B4F-E241-A8A1-5242F7D5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9DA60-9BD9-5543-BCA2-BC062F48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DF62E-7705-6248-8F68-EE6CBB83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9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D2696-96D1-CA4E-BC63-70946F6B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B005FE-603A-0A42-AF98-15048E2C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1BC3B0-A83D-3449-9FFC-BE7F7831C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D720-58EF-AB48-9172-3076D340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C3994-FA4A-DF46-AE7C-A843C1C7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5CB0F-7E7A-D746-8DC9-258036C20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55C4C-E482-B446-A26B-8C451AFB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3EB0E-3A7A-4049-8BE3-276F27797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86D66-A0C7-2243-A8FC-01B301DE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7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0DCF-B9D2-104E-8F24-1B29C26B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7B45AE-E88E-5A45-9043-02B5AFFD6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D7A6F-EFBC-C645-981C-6C42AE78F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7D18B-41A9-384A-A6E4-C841F4F1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17D0B-27BA-9149-A009-0BA8A8D0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C70EB-C663-DA4B-B9F8-FF975005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5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67139-C19E-1441-B5D5-C34C247B5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20E40-C60B-4C42-8C7B-AD5EE80FB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8FBB5-A214-9C49-873E-EBEF67334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D679-5F66-104D-A44F-95415924D88B}" type="datetimeFigureOut">
              <a:rPr lang="en-US" smtClean="0"/>
              <a:t>10/1/20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DA09F-1A3A-C841-8FE5-02BE43AD2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77014-E71B-9A4A-8A02-F8209A50E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A006-E99D-F249-B44F-CE912B096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5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6FOli4E3OrEYRE-7qu5d8ld7ibVC2-vWLBZUwWjSkU/edit?usp=shar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R6FOli4E3OrEYRE-7qu5d8ld7ibVC2-vWLBZUwWjSkU/edit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C281-9117-D44A-A54C-2719453357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CIPM Task Group</a:t>
            </a:r>
            <a:br>
              <a:rPr lang="en-US" dirty="0"/>
            </a:br>
            <a:r>
              <a:rPr lang="en-US" dirty="0"/>
              <a:t>on the Digital 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2F4C9-092B-AE4C-8546-9D229609CA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Stuart Chalk</a:t>
            </a:r>
          </a:p>
          <a:p>
            <a:r>
              <a:rPr lang="en-US" dirty="0"/>
              <a:t>CODATA Digital Representation of Units of Measure (DRUM) TG</a:t>
            </a:r>
          </a:p>
          <a:p>
            <a:r>
              <a:rPr lang="en-US" dirty="0"/>
              <a:t>Digital SI Expert Group</a:t>
            </a:r>
          </a:p>
          <a:p>
            <a:r>
              <a:rPr lang="en-US" dirty="0"/>
              <a:t>University of North Florida, Department of Chemistry</a:t>
            </a:r>
          </a:p>
        </p:txBody>
      </p:sp>
    </p:spTree>
    <p:extLst>
      <p:ext uri="{BB962C8B-B14F-4D97-AF65-F5344CB8AC3E}">
        <p14:creationId xmlns:p14="http://schemas.microsoft.com/office/powerpoint/2010/main" val="189297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17F3-0518-A747-8365-3A362E98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B091-DF8D-3F4E-A6A5-29399BCC0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To develop and establish a world-wide standardized, uniform, unambiguous, authoritative and secure data exchange framework based on the International System of Units (SI) described in the current SI Brochure.</a:t>
            </a:r>
          </a:p>
          <a:p>
            <a:r>
              <a:rPr lang="en-US" dirty="0"/>
              <a:t>To propose suitable actions towards making the SI Brochure machine readable.</a:t>
            </a:r>
          </a:p>
          <a:p>
            <a:r>
              <a:rPr lang="en-US" dirty="0"/>
              <a:t>To coordinate this effort with all relevant stakeholders by exploring and/or establishing suitable liaisons.</a:t>
            </a:r>
          </a:p>
          <a:p>
            <a:r>
              <a:rPr lang="en-US" dirty="0"/>
              <a:t>Align metrology with the FAIR principles</a:t>
            </a:r>
          </a:p>
        </p:txBody>
      </p:sp>
    </p:spTree>
    <p:extLst>
      <p:ext uri="{BB962C8B-B14F-4D97-AF65-F5344CB8AC3E}">
        <p14:creationId xmlns:p14="http://schemas.microsoft.com/office/powerpoint/2010/main" val="216007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17F3-0518-A747-8365-3A362E98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B091-DF8D-3F4E-A6A5-29399BCC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0200"/>
            <a:ext cx="10676021" cy="4993105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Framework</a:t>
            </a:r>
          </a:p>
          <a:p>
            <a:pPr lvl="1" fontAlgn="base"/>
            <a:r>
              <a:rPr lang="en-US" dirty="0"/>
              <a:t>Identification of units of measure, dimensions, quantities</a:t>
            </a:r>
          </a:p>
          <a:p>
            <a:pPr lvl="1" fontAlgn="base"/>
            <a:r>
              <a:rPr lang="en-US" dirty="0"/>
              <a:t>Data model to represent “analysis ready data”</a:t>
            </a:r>
            <a:br>
              <a:rPr lang="en-US" dirty="0"/>
            </a:br>
            <a:r>
              <a:rPr lang="en-US" dirty="0"/>
              <a:t>i.e.  measurement value, units, and uncertainties</a:t>
            </a:r>
          </a:p>
          <a:p>
            <a:pPr fontAlgn="base"/>
            <a:r>
              <a:rPr lang="en-US" dirty="0"/>
              <a:t>Resources</a:t>
            </a:r>
          </a:p>
          <a:p>
            <a:pPr lvl="1" fontAlgn="base"/>
            <a:r>
              <a:rPr lang="en-US" dirty="0"/>
              <a:t>Tool(s) (with documentation) to allow the community to augment</a:t>
            </a:r>
            <a:br>
              <a:rPr lang="en-US" dirty="0"/>
            </a:br>
            <a:r>
              <a:rPr lang="en-US" dirty="0"/>
              <a:t>existing unit implementations with the framework</a:t>
            </a:r>
          </a:p>
          <a:p>
            <a:pPr lvl="1" fontAlgn="base"/>
            <a:r>
              <a:rPr lang="en-US" dirty="0"/>
              <a:t>API services to allow</a:t>
            </a:r>
          </a:p>
          <a:p>
            <a:pPr lvl="2" fontAlgn="base"/>
            <a:r>
              <a:rPr lang="en-US" dirty="0"/>
              <a:t>Lookup of base and derived SI units and their different representation</a:t>
            </a:r>
          </a:p>
          <a:p>
            <a:pPr lvl="2" fontAlgn="base"/>
            <a:r>
              <a:rPr lang="en-US" dirty="0"/>
              <a:t>Unit conversion of numerical values</a:t>
            </a:r>
          </a:p>
          <a:p>
            <a:pPr lvl="2" fontAlgn="base"/>
            <a:r>
              <a:rPr lang="en-US" dirty="0"/>
              <a:t>Creation of crosswalk tables for domain units</a:t>
            </a:r>
          </a:p>
          <a:p>
            <a:pPr lvl="1" fontAlgn="base"/>
            <a:r>
              <a:rPr lang="en-US" dirty="0"/>
              <a:t>Ontological representation of metrology concepts articulated in the VIM/GUM</a:t>
            </a:r>
          </a:p>
        </p:txBody>
      </p:sp>
    </p:spTree>
    <p:extLst>
      <p:ext uri="{BB962C8B-B14F-4D97-AF65-F5344CB8AC3E}">
        <p14:creationId xmlns:p14="http://schemas.microsoft.com/office/powerpoint/2010/main" val="389595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5A9F78E5-42B6-4653-94C6-C49ED1CA5F0F}"/>
              </a:ext>
            </a:extLst>
          </p:cNvPr>
          <p:cNvCxnSpPr>
            <a:cxnSpLocks/>
          </p:cNvCxnSpPr>
          <p:nvPr/>
        </p:nvCxnSpPr>
        <p:spPr>
          <a:xfrm>
            <a:off x="6362829" y="1010444"/>
            <a:ext cx="2871" cy="5126547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F49FD71-7AA0-4356-AB10-3CC2C5051893}"/>
              </a:ext>
            </a:extLst>
          </p:cNvPr>
          <p:cNvCxnSpPr/>
          <p:nvPr/>
        </p:nvCxnSpPr>
        <p:spPr>
          <a:xfrm>
            <a:off x="2020925" y="1229815"/>
            <a:ext cx="0" cy="491623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22035CE-7C39-4BB3-B350-3D8FC4946BE5}"/>
              </a:ext>
            </a:extLst>
          </p:cNvPr>
          <p:cNvCxnSpPr>
            <a:cxnSpLocks/>
          </p:cNvCxnSpPr>
          <p:nvPr/>
        </p:nvCxnSpPr>
        <p:spPr>
          <a:xfrm>
            <a:off x="4413087" y="1038114"/>
            <a:ext cx="0" cy="5117135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27927E47-F180-455D-9908-01B80F1B1DCD}"/>
              </a:ext>
            </a:extLst>
          </p:cNvPr>
          <p:cNvCxnSpPr>
            <a:cxnSpLocks/>
          </p:cNvCxnSpPr>
          <p:nvPr/>
        </p:nvCxnSpPr>
        <p:spPr>
          <a:xfrm flipH="1">
            <a:off x="9593396" y="1010445"/>
            <a:ext cx="1" cy="513618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9EB5347F-B424-410C-8535-5F93DB9487B5}"/>
              </a:ext>
            </a:extLst>
          </p:cNvPr>
          <p:cNvCxnSpPr>
            <a:cxnSpLocks/>
          </p:cNvCxnSpPr>
          <p:nvPr/>
        </p:nvCxnSpPr>
        <p:spPr>
          <a:xfrm>
            <a:off x="8208235" y="1010445"/>
            <a:ext cx="0" cy="5135607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9FE8CC1-953D-40F5-92C5-2B1B7FBA773D}"/>
              </a:ext>
            </a:extLst>
          </p:cNvPr>
          <p:cNvCxnSpPr>
            <a:cxnSpLocks/>
          </p:cNvCxnSpPr>
          <p:nvPr/>
        </p:nvCxnSpPr>
        <p:spPr>
          <a:xfrm>
            <a:off x="7403483" y="1010010"/>
            <a:ext cx="0" cy="514523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67D51B5-CD1C-4F66-B030-96C8CE72B180}"/>
              </a:ext>
            </a:extLst>
          </p:cNvPr>
          <p:cNvCxnSpPr/>
          <p:nvPr/>
        </p:nvCxnSpPr>
        <p:spPr>
          <a:xfrm>
            <a:off x="3261400" y="1229815"/>
            <a:ext cx="0" cy="491623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E14C420-6625-4858-9ED8-1E9AEC1FC6B5}"/>
              </a:ext>
            </a:extLst>
          </p:cNvPr>
          <p:cNvCxnSpPr>
            <a:cxnSpLocks/>
          </p:cNvCxnSpPr>
          <p:nvPr/>
        </p:nvCxnSpPr>
        <p:spPr>
          <a:xfrm>
            <a:off x="5011195" y="1010444"/>
            <a:ext cx="0" cy="5126547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C569E38-EFC2-4E17-8C0B-34EE7F2662DC}"/>
              </a:ext>
            </a:extLst>
          </p:cNvPr>
          <p:cNvSpPr/>
          <p:nvPr/>
        </p:nvSpPr>
        <p:spPr>
          <a:xfrm>
            <a:off x="1103445" y="1010010"/>
            <a:ext cx="9889099" cy="51072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6DCC2B-AC6E-4FDA-BA49-52B09A4B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Roadmap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F55E411-CC27-4640-AFA2-D0EC2CA5657B}"/>
              </a:ext>
            </a:extLst>
          </p:cNvPr>
          <p:cNvGrpSpPr/>
          <p:nvPr/>
        </p:nvGrpSpPr>
        <p:grpSpPr>
          <a:xfrm>
            <a:off x="335362" y="5968974"/>
            <a:ext cx="11521281" cy="336037"/>
            <a:chOff x="827585" y="4460756"/>
            <a:chExt cx="8064897" cy="252028"/>
          </a:xfrm>
        </p:grpSpPr>
        <p:sp>
          <p:nvSpPr>
            <p:cNvPr id="5" name="Pfeil: nach unten 4">
              <a:extLst>
                <a:ext uri="{FF2B5EF4-FFF2-40B4-BE49-F238E27FC236}">
                  <a16:creationId xmlns:a16="http://schemas.microsoft.com/office/drawing/2014/main" id="{D6321EBB-F65A-45FA-B0FD-59DC1BAA0768}"/>
                </a:ext>
              </a:extLst>
            </p:cNvPr>
            <p:cNvSpPr/>
            <p:nvPr/>
          </p:nvSpPr>
          <p:spPr>
            <a:xfrm rot="16200000">
              <a:off x="7362312" y="3182614"/>
              <a:ext cx="252028" cy="280831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                              2022-02	     </a:t>
              </a:r>
              <a:r>
                <a:rPr lang="en-GB" sz="1600" b="1" dirty="0">
                  <a:solidFill>
                    <a:schemeClr val="tx1"/>
                  </a:solidFill>
                </a:rPr>
                <a:t>2022-11</a:t>
              </a:r>
            </a:p>
          </p:txBody>
        </p:sp>
        <p:sp>
          <p:nvSpPr>
            <p:cNvPr id="6" name="Pfeil: nach unten 5">
              <a:extLst>
                <a:ext uri="{FF2B5EF4-FFF2-40B4-BE49-F238E27FC236}">
                  <a16:creationId xmlns:a16="http://schemas.microsoft.com/office/drawing/2014/main" id="{14805B68-5CAB-4902-BA98-6CA7A593F8E4}"/>
                </a:ext>
              </a:extLst>
            </p:cNvPr>
            <p:cNvSpPr/>
            <p:nvPr/>
          </p:nvSpPr>
          <p:spPr>
            <a:xfrm rot="16200000">
              <a:off x="4935645" y="2637764"/>
              <a:ext cx="252028" cy="389801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        2021-02  2021-03          2021-06         </a:t>
              </a:r>
              <a:r>
                <a:rPr lang="en-GB" sz="1600">
                  <a:solidFill>
                    <a:schemeClr val="tx1"/>
                  </a:solidFill>
                </a:rPr>
                <a:t>2021-09   2021-10             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Pfeil: nach unten 6">
              <a:extLst>
                <a:ext uri="{FF2B5EF4-FFF2-40B4-BE49-F238E27FC236}">
                  <a16:creationId xmlns:a16="http://schemas.microsoft.com/office/drawing/2014/main" id="{C8910C95-BFF7-4A86-9F90-0B0D777CEDE7}"/>
                </a:ext>
              </a:extLst>
            </p:cNvPr>
            <p:cNvSpPr/>
            <p:nvPr/>
          </p:nvSpPr>
          <p:spPr>
            <a:xfrm rot="16200000">
              <a:off x="1944910" y="3343431"/>
              <a:ext cx="252028" cy="2486678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                          2020-06           2020-10</a:t>
              </a:r>
            </a:p>
          </p:txBody>
        </p:sp>
      </p:grp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BB888C8-9C6A-498D-866E-DD025E294179}"/>
              </a:ext>
            </a:extLst>
          </p:cNvPr>
          <p:cNvSpPr/>
          <p:nvPr/>
        </p:nvSpPr>
        <p:spPr>
          <a:xfrm>
            <a:off x="239350" y="1965091"/>
            <a:ext cx="1043889" cy="10290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EG</a:t>
            </a:r>
          </a:p>
          <a:p>
            <a:pPr algn="ctr"/>
            <a:r>
              <a:rPr lang="en-GB" sz="1467" dirty="0"/>
              <a:t>Digital-SI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719ADF67-1863-41DF-BB81-FD6462BDAB85}"/>
              </a:ext>
            </a:extLst>
          </p:cNvPr>
          <p:cNvSpPr/>
          <p:nvPr/>
        </p:nvSpPr>
        <p:spPr>
          <a:xfrm>
            <a:off x="239350" y="4815793"/>
            <a:ext cx="1043889" cy="10290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CIPM</a:t>
            </a:r>
          </a:p>
        </p:txBody>
      </p:sp>
      <p:sp>
        <p:nvSpPr>
          <p:cNvPr id="20" name="Rechteck: diagonal liegende Ecken abgerundet 19">
            <a:extLst>
              <a:ext uri="{FF2B5EF4-FFF2-40B4-BE49-F238E27FC236}">
                <a16:creationId xmlns:a16="http://schemas.microsoft.com/office/drawing/2014/main" id="{4DA441C2-955B-49C7-BB15-8986852E6C8B}"/>
              </a:ext>
            </a:extLst>
          </p:cNvPr>
          <p:cNvSpPr/>
          <p:nvPr/>
        </p:nvSpPr>
        <p:spPr>
          <a:xfrm>
            <a:off x="8961898" y="4916625"/>
            <a:ext cx="1269557" cy="81966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Send out documents resolution “Digital-SI”</a:t>
            </a:r>
          </a:p>
        </p:txBody>
      </p:sp>
      <p:sp>
        <p:nvSpPr>
          <p:cNvPr id="21" name="Rechteck: diagonal liegende Ecken abgerundet 20">
            <a:extLst>
              <a:ext uri="{FF2B5EF4-FFF2-40B4-BE49-F238E27FC236}">
                <a16:creationId xmlns:a16="http://schemas.microsoft.com/office/drawing/2014/main" id="{3AD2A0C3-06FE-44AE-AA10-CA1FC3AC24EA}"/>
              </a:ext>
            </a:extLst>
          </p:cNvPr>
          <p:cNvSpPr/>
          <p:nvPr/>
        </p:nvSpPr>
        <p:spPr>
          <a:xfrm>
            <a:off x="10357770" y="4780969"/>
            <a:ext cx="1269557" cy="10909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67" b="1" dirty="0"/>
              <a:t>GCPM</a:t>
            </a:r>
            <a:r>
              <a:rPr lang="en-GB" sz="1400" dirty="0"/>
              <a:t> </a:t>
            </a:r>
          </a:p>
          <a:p>
            <a:pPr algn="ctr"/>
            <a:r>
              <a:rPr lang="en-GB" sz="1400" dirty="0"/>
              <a:t>vote on resolution “Digital-SI”</a:t>
            </a:r>
          </a:p>
        </p:txBody>
      </p:sp>
      <p:sp>
        <p:nvSpPr>
          <p:cNvPr id="23" name="Rechteck: diagonal liegende Ecken abgerundet 22">
            <a:extLst>
              <a:ext uri="{FF2B5EF4-FFF2-40B4-BE49-F238E27FC236}">
                <a16:creationId xmlns:a16="http://schemas.microsoft.com/office/drawing/2014/main" id="{7D71331A-5597-45F1-B3FF-5B2FC40CA657}"/>
              </a:ext>
            </a:extLst>
          </p:cNvPr>
          <p:cNvSpPr/>
          <p:nvPr/>
        </p:nvSpPr>
        <p:spPr>
          <a:xfrm>
            <a:off x="7566466" y="4780969"/>
            <a:ext cx="1269557" cy="10909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400" dirty="0"/>
              <a:t>Signed off</a:t>
            </a:r>
          </a:p>
          <a:p>
            <a:pPr algn="ctr"/>
            <a:r>
              <a:rPr lang="en-GB" sz="1400" dirty="0"/>
              <a:t>documents resolution “Digital-SI”</a:t>
            </a:r>
          </a:p>
        </p:txBody>
      </p:sp>
      <p:sp>
        <p:nvSpPr>
          <p:cNvPr id="33" name="Rechteck: diagonal liegende Ecken abgerundet 32">
            <a:extLst>
              <a:ext uri="{FF2B5EF4-FFF2-40B4-BE49-F238E27FC236}">
                <a16:creationId xmlns:a16="http://schemas.microsoft.com/office/drawing/2014/main" id="{93D10DD3-7F7F-4946-B6DC-A28AAF0ED8DC}"/>
              </a:ext>
            </a:extLst>
          </p:cNvPr>
          <p:cNvSpPr/>
          <p:nvPr/>
        </p:nvSpPr>
        <p:spPr>
          <a:xfrm>
            <a:off x="4357736" y="1950469"/>
            <a:ext cx="1734717" cy="619019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</a:p>
          <a:p>
            <a:pPr algn="ctr"/>
            <a:r>
              <a:rPr lang="en-GB" sz="1400" dirty="0"/>
              <a:t>Workshop outcome &amp; tech. roadmaps </a:t>
            </a:r>
          </a:p>
        </p:txBody>
      </p:sp>
      <p:sp>
        <p:nvSpPr>
          <p:cNvPr id="40" name="Rechteck: diagonal liegende Ecken abgerundet 39">
            <a:extLst>
              <a:ext uri="{FF2B5EF4-FFF2-40B4-BE49-F238E27FC236}">
                <a16:creationId xmlns:a16="http://schemas.microsoft.com/office/drawing/2014/main" id="{B583A559-95F7-4C10-9E32-BEA535F62B72}"/>
              </a:ext>
            </a:extLst>
          </p:cNvPr>
          <p:cNvSpPr/>
          <p:nvPr/>
        </p:nvSpPr>
        <p:spPr>
          <a:xfrm>
            <a:off x="2723437" y="4786317"/>
            <a:ext cx="1191479" cy="108027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400" dirty="0"/>
              <a:t>Approval roadmap, strategy impact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097B0F5E-73A6-4CC9-AF59-8A32AE69D66D}"/>
              </a:ext>
            </a:extLst>
          </p:cNvPr>
          <p:cNvSpPr/>
          <p:nvPr/>
        </p:nvSpPr>
        <p:spPr>
          <a:xfrm>
            <a:off x="9217856" y="2854365"/>
            <a:ext cx="1378089" cy="7666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8000" tIns="48000" rIns="48000" bIns="48000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Second workshop Digital-SI</a:t>
            </a:r>
          </a:p>
        </p:txBody>
      </p:sp>
      <p:sp>
        <p:nvSpPr>
          <p:cNvPr id="44" name="Pfeil: nach unten 43">
            <a:extLst>
              <a:ext uri="{FF2B5EF4-FFF2-40B4-BE49-F238E27FC236}">
                <a16:creationId xmlns:a16="http://schemas.microsoft.com/office/drawing/2014/main" id="{67383A48-6BD7-448F-9A56-2BFA348830F5}"/>
              </a:ext>
            </a:extLst>
          </p:cNvPr>
          <p:cNvSpPr/>
          <p:nvPr/>
        </p:nvSpPr>
        <p:spPr>
          <a:xfrm rot="16200000">
            <a:off x="2205754" y="-857938"/>
            <a:ext cx="278399" cy="4019187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                                Preparation first workshop</a:t>
            </a:r>
          </a:p>
        </p:txBody>
      </p:sp>
      <p:sp>
        <p:nvSpPr>
          <p:cNvPr id="47" name="Rechteck: diagonal liegende Ecken abgerundet 46">
            <a:extLst>
              <a:ext uri="{FF2B5EF4-FFF2-40B4-BE49-F238E27FC236}">
                <a16:creationId xmlns:a16="http://schemas.microsoft.com/office/drawing/2014/main" id="{3772587E-C767-4587-B02D-FD3670ABC5E1}"/>
              </a:ext>
            </a:extLst>
          </p:cNvPr>
          <p:cNvSpPr/>
          <p:nvPr/>
        </p:nvSpPr>
        <p:spPr>
          <a:xfrm>
            <a:off x="5728050" y="4780969"/>
            <a:ext cx="1269557" cy="10909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200" dirty="0"/>
              <a:t>Decisions tech.</a:t>
            </a:r>
          </a:p>
          <a:p>
            <a:pPr algn="ctr"/>
            <a:r>
              <a:rPr lang="en-GB" sz="1400" dirty="0"/>
              <a:t>roadmaps &amp; resolution “Digital-SI”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2F6AE111-AA05-4717-A86A-017FE5A12ADC}"/>
              </a:ext>
            </a:extLst>
          </p:cNvPr>
          <p:cNvCxnSpPr>
            <a:stCxn id="47" idx="0"/>
            <a:endCxn id="23" idx="2"/>
          </p:cNvCxnSpPr>
          <p:nvPr/>
        </p:nvCxnSpPr>
        <p:spPr>
          <a:xfrm>
            <a:off x="6997607" y="5326453"/>
            <a:ext cx="5688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2E9A8461-D0D0-471B-B7F8-E7237DFA4C3A}"/>
              </a:ext>
            </a:extLst>
          </p:cNvPr>
          <p:cNvCxnSpPr>
            <a:stCxn id="23" idx="0"/>
            <a:endCxn id="20" idx="2"/>
          </p:cNvCxnSpPr>
          <p:nvPr/>
        </p:nvCxnSpPr>
        <p:spPr>
          <a:xfrm>
            <a:off x="8836023" y="5326454"/>
            <a:ext cx="12587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39887339-77FC-475B-811B-D3FDFE807478}"/>
              </a:ext>
            </a:extLst>
          </p:cNvPr>
          <p:cNvCxnSpPr>
            <a:stCxn id="20" idx="0"/>
            <a:endCxn id="21" idx="2"/>
          </p:cNvCxnSpPr>
          <p:nvPr/>
        </p:nvCxnSpPr>
        <p:spPr>
          <a:xfrm flipV="1">
            <a:off x="10231455" y="5326454"/>
            <a:ext cx="12631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Verbinder: gewinkelt 73">
            <a:extLst>
              <a:ext uri="{FF2B5EF4-FFF2-40B4-BE49-F238E27FC236}">
                <a16:creationId xmlns:a16="http://schemas.microsoft.com/office/drawing/2014/main" id="{139655DA-8B9F-4D00-B8D0-E77F4297078E}"/>
              </a:ext>
            </a:extLst>
          </p:cNvPr>
          <p:cNvCxnSpPr>
            <a:cxnSpLocks/>
            <a:stCxn id="29" idx="7"/>
            <a:endCxn id="42" idx="0"/>
          </p:cNvCxnSpPr>
          <p:nvPr/>
        </p:nvCxnSpPr>
        <p:spPr>
          <a:xfrm>
            <a:off x="7403484" y="1449415"/>
            <a:ext cx="2503417" cy="140495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Verbinder: gewinkelt 75">
            <a:extLst>
              <a:ext uri="{FF2B5EF4-FFF2-40B4-BE49-F238E27FC236}">
                <a16:creationId xmlns:a16="http://schemas.microsoft.com/office/drawing/2014/main" id="{598F9027-E819-4B3F-A2F6-ADCF567BA18C}"/>
              </a:ext>
            </a:extLst>
          </p:cNvPr>
          <p:cNvCxnSpPr>
            <a:cxnSpLocks/>
            <a:stCxn id="29" idx="5"/>
            <a:endCxn id="130" idx="3"/>
          </p:cNvCxnSpPr>
          <p:nvPr/>
        </p:nvCxnSpPr>
        <p:spPr>
          <a:xfrm rot="16200000" flipH="1">
            <a:off x="6167929" y="2420493"/>
            <a:ext cx="1942603" cy="52850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Verbinder: gewinkelt 84">
            <a:extLst>
              <a:ext uri="{FF2B5EF4-FFF2-40B4-BE49-F238E27FC236}">
                <a16:creationId xmlns:a16="http://schemas.microsoft.com/office/drawing/2014/main" id="{3C211C3A-8686-413C-9317-B59805038D8E}"/>
              </a:ext>
            </a:extLst>
          </p:cNvPr>
          <p:cNvCxnSpPr>
            <a:cxnSpLocks/>
            <a:stCxn id="22" idx="1"/>
            <a:endCxn id="47" idx="3"/>
          </p:cNvCxnSpPr>
          <p:nvPr/>
        </p:nvCxnSpPr>
        <p:spPr>
          <a:xfrm rot="16200000" flipH="1">
            <a:off x="5669623" y="4087763"/>
            <a:ext cx="296087" cy="10903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Verbinder: gewinkelt 90">
            <a:extLst>
              <a:ext uri="{FF2B5EF4-FFF2-40B4-BE49-F238E27FC236}">
                <a16:creationId xmlns:a16="http://schemas.microsoft.com/office/drawing/2014/main" id="{7DE1688B-1DEF-4351-9610-ED0E4FDF411C}"/>
              </a:ext>
            </a:extLst>
          </p:cNvPr>
          <p:cNvCxnSpPr>
            <a:cxnSpLocks/>
            <a:stCxn id="40" idx="0"/>
            <a:endCxn id="41" idx="2"/>
          </p:cNvCxnSpPr>
          <p:nvPr/>
        </p:nvCxnSpPr>
        <p:spPr>
          <a:xfrm flipV="1">
            <a:off x="3914915" y="3213352"/>
            <a:ext cx="348277" cy="21131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Verbinder: gewinkelt 94">
            <a:extLst>
              <a:ext uri="{FF2B5EF4-FFF2-40B4-BE49-F238E27FC236}">
                <a16:creationId xmlns:a16="http://schemas.microsoft.com/office/drawing/2014/main" id="{547B9142-8410-4CE0-A563-C44DD4F97F5E}"/>
              </a:ext>
            </a:extLst>
          </p:cNvPr>
          <p:cNvCxnSpPr>
            <a:cxnSpLocks/>
            <a:stCxn id="53" idx="1"/>
            <a:endCxn id="40" idx="2"/>
          </p:cNvCxnSpPr>
          <p:nvPr/>
        </p:nvCxnSpPr>
        <p:spPr>
          <a:xfrm rot="16200000" flipH="1">
            <a:off x="1954420" y="4557435"/>
            <a:ext cx="828321" cy="70971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Verbinder: gewinkelt 98">
            <a:extLst>
              <a:ext uri="{FF2B5EF4-FFF2-40B4-BE49-F238E27FC236}">
                <a16:creationId xmlns:a16="http://schemas.microsoft.com/office/drawing/2014/main" id="{F883730D-CA12-40D4-9A3A-6A12EC11C29A}"/>
              </a:ext>
            </a:extLst>
          </p:cNvPr>
          <p:cNvCxnSpPr>
            <a:cxnSpLocks/>
            <a:stCxn id="33" idx="0"/>
            <a:endCxn id="22" idx="0"/>
          </p:cNvCxnSpPr>
          <p:nvPr/>
        </p:nvCxnSpPr>
        <p:spPr>
          <a:xfrm flipH="1">
            <a:off x="6017517" y="2259980"/>
            <a:ext cx="74937" cy="1811513"/>
          </a:xfrm>
          <a:prstGeom prst="bentConnector3">
            <a:avLst>
              <a:gd name="adj1" fmla="val -182738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Verbinder: gewinkelt 101">
            <a:extLst>
              <a:ext uri="{FF2B5EF4-FFF2-40B4-BE49-F238E27FC236}">
                <a16:creationId xmlns:a16="http://schemas.microsoft.com/office/drawing/2014/main" id="{4DD5AC82-45BE-4FC3-8225-9B07DD8D08DA}"/>
              </a:ext>
            </a:extLst>
          </p:cNvPr>
          <p:cNvCxnSpPr>
            <a:cxnSpLocks/>
            <a:stCxn id="33" idx="3"/>
            <a:endCxn id="26" idx="5"/>
          </p:cNvCxnSpPr>
          <p:nvPr/>
        </p:nvCxnSpPr>
        <p:spPr>
          <a:xfrm rot="5400000" flipH="1" flipV="1">
            <a:off x="5332587" y="1608177"/>
            <a:ext cx="234800" cy="449784"/>
          </a:xfrm>
          <a:prstGeom prst="bentConnector3">
            <a:avLst>
              <a:gd name="adj1" fmla="val 38712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Pfeil: nach unten 54">
            <a:extLst>
              <a:ext uri="{FF2B5EF4-FFF2-40B4-BE49-F238E27FC236}">
                <a16:creationId xmlns:a16="http://schemas.microsoft.com/office/drawing/2014/main" id="{99F057A5-922B-490F-A3F3-E56FF3018667}"/>
              </a:ext>
            </a:extLst>
          </p:cNvPr>
          <p:cNvSpPr/>
          <p:nvPr/>
        </p:nvSpPr>
        <p:spPr>
          <a:xfrm rot="16200000">
            <a:off x="10018529" y="2769833"/>
            <a:ext cx="2297969" cy="1118023"/>
          </a:xfrm>
          <a:prstGeom prst="downArrow">
            <a:avLst>
              <a:gd name="adj1" fmla="val 100000"/>
              <a:gd name="adj2" fmla="val 153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CIPM/ BIPM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4-year roadmap &amp; resources to establish Digital-SI</a:t>
            </a:r>
          </a:p>
        </p:txBody>
      </p:sp>
      <p:sp>
        <p:nvSpPr>
          <p:cNvPr id="22" name="Rechteck: diagonal liegende Ecken abgerundet 21">
            <a:extLst>
              <a:ext uri="{FF2B5EF4-FFF2-40B4-BE49-F238E27FC236}">
                <a16:creationId xmlns:a16="http://schemas.microsoft.com/office/drawing/2014/main" id="{87BC416B-60A5-4B7A-BFCB-C3C756F62E23}"/>
              </a:ext>
            </a:extLst>
          </p:cNvPr>
          <p:cNvSpPr/>
          <p:nvPr/>
        </p:nvSpPr>
        <p:spPr>
          <a:xfrm>
            <a:off x="4527492" y="3658101"/>
            <a:ext cx="1490025" cy="82678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</a:p>
          <a:p>
            <a:pPr algn="ctr"/>
            <a:r>
              <a:rPr lang="en-GB" sz="1400" dirty="0"/>
              <a:t>Draft resolution “Digital-SI” &amp; tech. roadmaps</a:t>
            </a:r>
          </a:p>
        </p:txBody>
      </p:sp>
      <p:cxnSp>
        <p:nvCxnSpPr>
          <p:cNvPr id="134" name="Verbinder: gewinkelt 133">
            <a:extLst>
              <a:ext uri="{FF2B5EF4-FFF2-40B4-BE49-F238E27FC236}">
                <a16:creationId xmlns:a16="http://schemas.microsoft.com/office/drawing/2014/main" id="{752D7658-C8DE-4AA2-A770-E4B8BB09A5B1}"/>
              </a:ext>
            </a:extLst>
          </p:cNvPr>
          <p:cNvCxnSpPr>
            <a:cxnSpLocks/>
            <a:stCxn id="130" idx="1"/>
            <a:endCxn id="23" idx="3"/>
          </p:cNvCxnSpPr>
          <p:nvPr/>
        </p:nvCxnSpPr>
        <p:spPr>
          <a:xfrm rot="16200000" flipH="1">
            <a:off x="7651849" y="4231576"/>
            <a:ext cx="301027" cy="7977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0" name="Rechteck: diagonal liegende Ecken abgerundet 129">
            <a:extLst>
              <a:ext uri="{FF2B5EF4-FFF2-40B4-BE49-F238E27FC236}">
                <a16:creationId xmlns:a16="http://schemas.microsoft.com/office/drawing/2014/main" id="{F25F0D6F-BDDC-41EF-926C-99F12142EF64}"/>
              </a:ext>
            </a:extLst>
          </p:cNvPr>
          <p:cNvSpPr/>
          <p:nvPr/>
        </p:nvSpPr>
        <p:spPr>
          <a:xfrm>
            <a:off x="6580076" y="3656047"/>
            <a:ext cx="1646813" cy="82389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</a:p>
          <a:p>
            <a:pPr algn="ctr"/>
            <a:r>
              <a:rPr lang="en-GB" sz="1400" dirty="0"/>
              <a:t>Update resolution with outcome</a:t>
            </a:r>
          </a:p>
          <a:p>
            <a:pPr algn="ctr"/>
            <a:r>
              <a:rPr lang="en-GB" sz="1400" dirty="0"/>
              <a:t>pilot evaluation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709B2DC8-52AD-41EA-929F-E843BB976C0B}"/>
              </a:ext>
            </a:extLst>
          </p:cNvPr>
          <p:cNvSpPr/>
          <p:nvPr/>
        </p:nvSpPr>
        <p:spPr>
          <a:xfrm>
            <a:off x="239350" y="3443479"/>
            <a:ext cx="1043889" cy="10290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TG</a:t>
            </a:r>
          </a:p>
          <a:p>
            <a:pPr algn="ctr"/>
            <a:r>
              <a:rPr lang="en-GB" sz="1467" dirty="0"/>
              <a:t>Digital-SI</a:t>
            </a:r>
          </a:p>
        </p:txBody>
      </p:sp>
      <p:sp>
        <p:nvSpPr>
          <p:cNvPr id="53" name="Rechteck: diagonal liegende Ecken abgerundet 52">
            <a:extLst>
              <a:ext uri="{FF2B5EF4-FFF2-40B4-BE49-F238E27FC236}">
                <a16:creationId xmlns:a16="http://schemas.microsoft.com/office/drawing/2014/main" id="{E1A3C65A-4981-4883-8C72-A811F6DCCC20}"/>
              </a:ext>
            </a:extLst>
          </p:cNvPr>
          <p:cNvSpPr/>
          <p:nvPr/>
        </p:nvSpPr>
        <p:spPr>
          <a:xfrm>
            <a:off x="1417982" y="3417860"/>
            <a:ext cx="1191479" cy="108027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200" dirty="0"/>
              <a:t>Approval Grand Vision, roadmap, workshop</a:t>
            </a:r>
          </a:p>
        </p:txBody>
      </p:sp>
      <p:sp>
        <p:nvSpPr>
          <p:cNvPr id="43" name="Pfeil: nach unten 42">
            <a:extLst>
              <a:ext uri="{FF2B5EF4-FFF2-40B4-BE49-F238E27FC236}">
                <a16:creationId xmlns:a16="http://schemas.microsoft.com/office/drawing/2014/main" id="{D50EAC03-82F5-4F59-8C91-261ECA786414}"/>
              </a:ext>
            </a:extLst>
          </p:cNvPr>
          <p:cNvSpPr/>
          <p:nvPr/>
        </p:nvSpPr>
        <p:spPr>
          <a:xfrm rot="16200000">
            <a:off x="7718239" y="-897811"/>
            <a:ext cx="278399" cy="4098931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                                     Preparation second workshop</a:t>
            </a:r>
          </a:p>
        </p:txBody>
      </p:sp>
      <p:sp>
        <p:nvSpPr>
          <p:cNvPr id="29" name="Pfeil: nach links und rechts 28">
            <a:extLst>
              <a:ext uri="{FF2B5EF4-FFF2-40B4-BE49-F238E27FC236}">
                <a16:creationId xmlns:a16="http://schemas.microsoft.com/office/drawing/2014/main" id="{D0C35A71-CD50-4619-B58F-6CDB3BDA1B0D}"/>
              </a:ext>
            </a:extLst>
          </p:cNvPr>
          <p:cNvSpPr/>
          <p:nvPr/>
        </p:nvSpPr>
        <p:spPr>
          <a:xfrm>
            <a:off x="6346475" y="1185385"/>
            <a:ext cx="1057008" cy="528059"/>
          </a:xfrm>
          <a:prstGeom prst="leftRightArrow">
            <a:avLst>
              <a:gd name="adj1" fmla="val 100000"/>
              <a:gd name="adj2" fmla="val 297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067" dirty="0"/>
              <a:t>Pilot use-case evaluation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8B884111-EF0B-40A1-9CBA-522EC0063046}"/>
              </a:ext>
            </a:extLst>
          </p:cNvPr>
          <p:cNvSpPr txBox="1"/>
          <p:nvPr/>
        </p:nvSpPr>
        <p:spPr>
          <a:xfrm>
            <a:off x="262267" y="5911304"/>
            <a:ext cx="2053751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67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26" name="Pfeil: nach links und rechts 25">
            <a:extLst>
              <a:ext uri="{FF2B5EF4-FFF2-40B4-BE49-F238E27FC236}">
                <a16:creationId xmlns:a16="http://schemas.microsoft.com/office/drawing/2014/main" id="{A1339D20-79A1-466C-86AF-9450EE8A2716}"/>
              </a:ext>
            </a:extLst>
          </p:cNvPr>
          <p:cNvSpPr/>
          <p:nvPr/>
        </p:nvSpPr>
        <p:spPr>
          <a:xfrm>
            <a:off x="4989326" y="1187611"/>
            <a:ext cx="1371105" cy="528059"/>
          </a:xfrm>
          <a:prstGeom prst="leftRightArrow">
            <a:avLst>
              <a:gd name="adj1" fmla="val 100000"/>
              <a:gd name="adj2" fmla="val 297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3"/>
              </a:rPr>
              <a:t>Additional Pilot use-cases</a:t>
            </a:r>
            <a:endParaRPr lang="en-GB" sz="1200" dirty="0"/>
          </a:p>
        </p:txBody>
      </p:sp>
      <p:cxnSp>
        <p:nvCxnSpPr>
          <p:cNvPr id="97" name="Verbinder: gewinkelt 96">
            <a:extLst>
              <a:ext uri="{FF2B5EF4-FFF2-40B4-BE49-F238E27FC236}">
                <a16:creationId xmlns:a16="http://schemas.microsoft.com/office/drawing/2014/main" id="{09110814-4159-4706-8FBA-1C2D768F70CC}"/>
              </a:ext>
            </a:extLst>
          </p:cNvPr>
          <p:cNvCxnSpPr>
            <a:cxnSpLocks/>
            <a:stCxn id="41" idx="0"/>
            <a:endCxn id="33" idx="1"/>
          </p:cNvCxnSpPr>
          <p:nvPr/>
        </p:nvCxnSpPr>
        <p:spPr>
          <a:xfrm rot="5400000" flipH="1" flipV="1">
            <a:off x="4958397" y="2563329"/>
            <a:ext cx="260536" cy="272857"/>
          </a:xfrm>
          <a:prstGeom prst="bentConnector3">
            <a:avLst>
              <a:gd name="adj1" fmla="val 43217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Pfeil: nach links und rechts 57">
            <a:extLst>
              <a:ext uri="{FF2B5EF4-FFF2-40B4-BE49-F238E27FC236}">
                <a16:creationId xmlns:a16="http://schemas.microsoft.com/office/drawing/2014/main" id="{556C9136-7933-470B-9072-3201DAE6FC52}"/>
              </a:ext>
            </a:extLst>
          </p:cNvPr>
          <p:cNvSpPr/>
          <p:nvPr/>
        </p:nvSpPr>
        <p:spPr>
          <a:xfrm>
            <a:off x="1199456" y="1330867"/>
            <a:ext cx="3169752" cy="475264"/>
          </a:xfrm>
          <a:prstGeom prst="leftRigh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7" dirty="0"/>
              <a:t>“Internal” exploration: use-case, demonstrators,  collaboration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1EAFD4B-751B-4984-A377-86F5BBC7AC95}"/>
              </a:ext>
            </a:extLst>
          </p:cNvPr>
          <p:cNvSpPr/>
          <p:nvPr/>
        </p:nvSpPr>
        <p:spPr>
          <a:xfrm>
            <a:off x="4263193" y="2830024"/>
            <a:ext cx="1378089" cy="7666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8000" tIns="48000" rIns="48000" bIns="48000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First workshop Digital-SI</a:t>
            </a:r>
          </a:p>
        </p:txBody>
      </p:sp>
      <p:sp>
        <p:nvSpPr>
          <p:cNvPr id="59" name="Pfeil: nach unten 58">
            <a:extLst>
              <a:ext uri="{FF2B5EF4-FFF2-40B4-BE49-F238E27FC236}">
                <a16:creationId xmlns:a16="http://schemas.microsoft.com/office/drawing/2014/main" id="{CAC49D37-A84B-4B98-B6FC-E0180F016171}"/>
              </a:ext>
            </a:extLst>
          </p:cNvPr>
          <p:cNvSpPr/>
          <p:nvPr/>
        </p:nvSpPr>
        <p:spPr>
          <a:xfrm rot="16200000">
            <a:off x="2286175" y="1730336"/>
            <a:ext cx="674812" cy="2495467"/>
          </a:xfrm>
          <a:prstGeom prst="downArrow">
            <a:avLst>
              <a:gd name="adj1" fmla="val 100000"/>
              <a:gd name="adj2" fmla="val 31596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GB" sz="1333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Promotion of CIPM work</a:t>
            </a:r>
            <a:r>
              <a:rPr lang="en-GB" sz="1333" dirty="0">
                <a:solidFill>
                  <a:schemeClr val="bg1"/>
                </a:solidFill>
              </a:rPr>
              <a:t>, i.e. FAIR-DI (2020-06), FAIR </a:t>
            </a:r>
            <a:r>
              <a:rPr lang="en-GB" sz="1333" dirty="0" err="1">
                <a:solidFill>
                  <a:schemeClr val="bg1"/>
                </a:solidFill>
              </a:rPr>
              <a:t>symp</a:t>
            </a:r>
            <a:r>
              <a:rPr lang="en-GB" sz="1333" dirty="0">
                <a:solidFill>
                  <a:schemeClr val="bg1"/>
                </a:solidFill>
              </a:rPr>
              <a:t>. &amp; DCC workshop (2020-10) </a:t>
            </a:r>
          </a:p>
        </p:txBody>
      </p:sp>
    </p:spTree>
    <p:extLst>
      <p:ext uri="{BB962C8B-B14F-4D97-AF65-F5344CB8AC3E}">
        <p14:creationId xmlns:p14="http://schemas.microsoft.com/office/powerpoint/2010/main" val="9125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17F3-0518-A747-8365-3A362E989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Unit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B091-DF8D-3F4E-A6A5-29399BCC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00095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Definitive SI Documentation</a:t>
            </a:r>
          </a:p>
          <a:p>
            <a:pPr lvl="1" fontAlgn="base"/>
            <a:r>
              <a:rPr lang="en-US" dirty="0"/>
              <a:t>Regional guides (e.g. NIST SP-811 in the US)</a:t>
            </a:r>
          </a:p>
          <a:p>
            <a:pPr lvl="1" fontAlgn="base"/>
            <a:r>
              <a:rPr lang="en-US" dirty="0"/>
              <a:t>International Union guides (e.g. for Chemistry the IUPAC Green Book)</a:t>
            </a:r>
          </a:p>
          <a:p>
            <a:pPr fontAlgn="base"/>
            <a:r>
              <a:rPr lang="en-US" dirty="0"/>
              <a:t>Unit Encoding Systems</a:t>
            </a:r>
          </a:p>
          <a:p>
            <a:pPr lvl="1" fontAlgn="base"/>
            <a:r>
              <a:rPr lang="en-US" dirty="0"/>
              <a:t>Text based: UCUM, MIXF, IVOA, UNECE, SWEET</a:t>
            </a:r>
          </a:p>
          <a:p>
            <a:pPr lvl="1" fontAlgn="base"/>
            <a:r>
              <a:rPr lang="en-US" dirty="0"/>
              <a:t>XML based: </a:t>
            </a:r>
            <a:r>
              <a:rPr lang="en-US" dirty="0" err="1"/>
              <a:t>UnitsML</a:t>
            </a:r>
            <a:r>
              <a:rPr lang="en-US" dirty="0"/>
              <a:t>, MathML, GML</a:t>
            </a:r>
          </a:p>
          <a:p>
            <a:pPr lvl="1" fontAlgn="base"/>
            <a:r>
              <a:rPr lang="en-US" dirty="0"/>
              <a:t>Semantic: QUDT, UO, OM, NCIT, </a:t>
            </a:r>
            <a:r>
              <a:rPr lang="en-US" dirty="0" err="1"/>
              <a:t>DBPedia</a:t>
            </a:r>
            <a:r>
              <a:rPr lang="en-US" dirty="0"/>
              <a:t>, </a:t>
            </a:r>
            <a:r>
              <a:rPr lang="en-US" dirty="0" err="1"/>
              <a:t>Wikidata</a:t>
            </a:r>
            <a:endParaRPr lang="en-US" dirty="0"/>
          </a:p>
          <a:p>
            <a:pPr fontAlgn="base"/>
            <a:r>
              <a:rPr lang="en-US" dirty="0"/>
              <a:t>Implemented in Code</a:t>
            </a:r>
          </a:p>
          <a:p>
            <a:pPr lvl="1" fontAlgn="base"/>
            <a:r>
              <a:rPr lang="en-US" dirty="0"/>
              <a:t>Python (pint)</a:t>
            </a:r>
          </a:p>
          <a:p>
            <a:pPr lvl="1" fontAlgn="base"/>
            <a:r>
              <a:rPr lang="en-US" dirty="0"/>
              <a:t>Java (unit-</a:t>
            </a:r>
            <a:r>
              <a:rPr lang="en-US" dirty="0" err="1"/>
              <a:t>api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Formatting Specifications</a:t>
            </a:r>
          </a:p>
          <a:p>
            <a:pPr lvl="1" fontAlgn="base"/>
            <a:r>
              <a:rPr lang="en-US" dirty="0" err="1"/>
              <a:t>siunitx</a:t>
            </a:r>
            <a:r>
              <a:rPr lang="en-US" dirty="0"/>
              <a:t> (Latex)</a:t>
            </a:r>
          </a:p>
          <a:p>
            <a:pPr fontAlgn="base"/>
            <a:r>
              <a:rPr lang="en-US" dirty="0"/>
              <a:t>Informal, Regional and Historical units</a:t>
            </a:r>
          </a:p>
        </p:txBody>
      </p:sp>
    </p:spTree>
    <p:extLst>
      <p:ext uri="{BB962C8B-B14F-4D97-AF65-F5344CB8AC3E}">
        <p14:creationId xmlns:p14="http://schemas.microsoft.com/office/powerpoint/2010/main" val="237911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44724-3EE5-DC42-A739-08131B09E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CODATA DRUM TG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20A70-5678-AB48-A579-E7D2F8132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Focus: Interoperability of Units (and Quantities, etc..)</a:t>
            </a:r>
          </a:p>
          <a:p>
            <a:pPr lvl="1"/>
            <a:r>
              <a:rPr lang="en-US" dirty="0"/>
              <a:t>For both humans and machines</a:t>
            </a:r>
          </a:p>
          <a:p>
            <a:r>
              <a:rPr lang="en-US" dirty="0"/>
              <a:t>Ambassadors</a:t>
            </a:r>
          </a:p>
          <a:p>
            <a:pPr lvl="1"/>
            <a:r>
              <a:rPr lang="en-US" dirty="0"/>
              <a:t>Enable community discussion/awareness</a:t>
            </a:r>
          </a:p>
          <a:p>
            <a:pPr lvl="1"/>
            <a:r>
              <a:rPr lang="en-US" dirty="0"/>
              <a:t>Capture current practices</a:t>
            </a:r>
          </a:p>
          <a:p>
            <a:pPr lvl="1"/>
            <a:r>
              <a:rPr lang="en-US" dirty="0"/>
              <a:t>Identify pain points</a:t>
            </a:r>
          </a:p>
          <a:p>
            <a:pPr lvl="1"/>
            <a:r>
              <a:rPr lang="en-US" dirty="0"/>
              <a:t>Gather use cases</a:t>
            </a:r>
          </a:p>
          <a:p>
            <a:pPr lvl="1"/>
            <a:r>
              <a:rPr lang="en-US" dirty="0"/>
              <a:t>Perform a needs analysis</a:t>
            </a:r>
          </a:p>
          <a:p>
            <a:pPr lvl="1"/>
            <a:r>
              <a:rPr lang="en-US" dirty="0"/>
              <a:t>Engage in the Digital SI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2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5A9F78E5-42B6-4653-94C6-C49ED1CA5F0F}"/>
              </a:ext>
            </a:extLst>
          </p:cNvPr>
          <p:cNvCxnSpPr>
            <a:cxnSpLocks/>
          </p:cNvCxnSpPr>
          <p:nvPr/>
        </p:nvCxnSpPr>
        <p:spPr>
          <a:xfrm>
            <a:off x="6362829" y="1010444"/>
            <a:ext cx="2871" cy="5126547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3F49FD71-7AA0-4356-AB10-3CC2C5051893}"/>
              </a:ext>
            </a:extLst>
          </p:cNvPr>
          <p:cNvCxnSpPr/>
          <p:nvPr/>
        </p:nvCxnSpPr>
        <p:spPr>
          <a:xfrm>
            <a:off x="2020925" y="1229815"/>
            <a:ext cx="0" cy="491623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322035CE-7C39-4BB3-B350-3D8FC4946BE5}"/>
              </a:ext>
            </a:extLst>
          </p:cNvPr>
          <p:cNvCxnSpPr>
            <a:cxnSpLocks/>
          </p:cNvCxnSpPr>
          <p:nvPr/>
        </p:nvCxnSpPr>
        <p:spPr>
          <a:xfrm>
            <a:off x="4413087" y="1038114"/>
            <a:ext cx="0" cy="5117135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27927E47-F180-455D-9908-01B80F1B1DCD}"/>
              </a:ext>
            </a:extLst>
          </p:cNvPr>
          <p:cNvCxnSpPr>
            <a:cxnSpLocks/>
          </p:cNvCxnSpPr>
          <p:nvPr/>
        </p:nvCxnSpPr>
        <p:spPr>
          <a:xfrm flipH="1">
            <a:off x="9593396" y="1010445"/>
            <a:ext cx="1" cy="513618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9EB5347F-B424-410C-8535-5F93DB9487B5}"/>
              </a:ext>
            </a:extLst>
          </p:cNvPr>
          <p:cNvCxnSpPr>
            <a:cxnSpLocks/>
          </p:cNvCxnSpPr>
          <p:nvPr/>
        </p:nvCxnSpPr>
        <p:spPr>
          <a:xfrm>
            <a:off x="8208235" y="1010445"/>
            <a:ext cx="0" cy="5135607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39FE8CC1-953D-40F5-92C5-2B1B7FBA773D}"/>
              </a:ext>
            </a:extLst>
          </p:cNvPr>
          <p:cNvCxnSpPr>
            <a:cxnSpLocks/>
          </p:cNvCxnSpPr>
          <p:nvPr/>
        </p:nvCxnSpPr>
        <p:spPr>
          <a:xfrm>
            <a:off x="7403483" y="1010010"/>
            <a:ext cx="0" cy="5145239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67D51B5-CD1C-4F66-B030-96C8CE72B180}"/>
              </a:ext>
            </a:extLst>
          </p:cNvPr>
          <p:cNvCxnSpPr/>
          <p:nvPr/>
        </p:nvCxnSpPr>
        <p:spPr>
          <a:xfrm>
            <a:off x="3261400" y="1229815"/>
            <a:ext cx="0" cy="4916236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E14C420-6625-4858-9ED8-1E9AEC1FC6B5}"/>
              </a:ext>
            </a:extLst>
          </p:cNvPr>
          <p:cNvCxnSpPr>
            <a:cxnSpLocks/>
          </p:cNvCxnSpPr>
          <p:nvPr/>
        </p:nvCxnSpPr>
        <p:spPr>
          <a:xfrm>
            <a:off x="5011195" y="1010444"/>
            <a:ext cx="0" cy="5126547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C569E38-EFC2-4E17-8C0B-34EE7F2662DC}"/>
              </a:ext>
            </a:extLst>
          </p:cNvPr>
          <p:cNvSpPr/>
          <p:nvPr/>
        </p:nvSpPr>
        <p:spPr>
          <a:xfrm>
            <a:off x="1103445" y="1010010"/>
            <a:ext cx="9889099" cy="510728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66DCC2B-AC6E-4FDA-BA49-52B09A4B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Roadmap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9F55E411-CC27-4640-AFA2-D0EC2CA5657B}"/>
              </a:ext>
            </a:extLst>
          </p:cNvPr>
          <p:cNvGrpSpPr/>
          <p:nvPr/>
        </p:nvGrpSpPr>
        <p:grpSpPr>
          <a:xfrm>
            <a:off x="335362" y="5968974"/>
            <a:ext cx="11521281" cy="336037"/>
            <a:chOff x="827585" y="4460756"/>
            <a:chExt cx="8064897" cy="252028"/>
          </a:xfrm>
        </p:grpSpPr>
        <p:sp>
          <p:nvSpPr>
            <p:cNvPr id="5" name="Pfeil: nach unten 4">
              <a:extLst>
                <a:ext uri="{FF2B5EF4-FFF2-40B4-BE49-F238E27FC236}">
                  <a16:creationId xmlns:a16="http://schemas.microsoft.com/office/drawing/2014/main" id="{D6321EBB-F65A-45FA-B0FD-59DC1BAA0768}"/>
                </a:ext>
              </a:extLst>
            </p:cNvPr>
            <p:cNvSpPr/>
            <p:nvPr/>
          </p:nvSpPr>
          <p:spPr>
            <a:xfrm rot="16200000">
              <a:off x="7362312" y="3182614"/>
              <a:ext cx="252028" cy="280831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                              2022-02	     </a:t>
              </a:r>
              <a:r>
                <a:rPr lang="en-GB" sz="1600" b="1" dirty="0">
                  <a:solidFill>
                    <a:schemeClr val="tx1"/>
                  </a:solidFill>
                </a:rPr>
                <a:t>2022-11</a:t>
              </a:r>
            </a:p>
          </p:txBody>
        </p:sp>
        <p:sp>
          <p:nvSpPr>
            <p:cNvPr id="6" name="Pfeil: nach unten 5">
              <a:extLst>
                <a:ext uri="{FF2B5EF4-FFF2-40B4-BE49-F238E27FC236}">
                  <a16:creationId xmlns:a16="http://schemas.microsoft.com/office/drawing/2014/main" id="{14805B68-5CAB-4902-BA98-6CA7A593F8E4}"/>
                </a:ext>
              </a:extLst>
            </p:cNvPr>
            <p:cNvSpPr/>
            <p:nvPr/>
          </p:nvSpPr>
          <p:spPr>
            <a:xfrm rot="16200000">
              <a:off x="4935645" y="2637764"/>
              <a:ext cx="252028" cy="3898012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r>
                <a:rPr lang="en-GB" sz="1600" dirty="0">
                  <a:solidFill>
                    <a:schemeClr val="tx1"/>
                  </a:solidFill>
                </a:rPr>
                <a:t>        2021-02  2021-03          2021-06         </a:t>
              </a:r>
              <a:r>
                <a:rPr lang="en-GB" sz="1600">
                  <a:solidFill>
                    <a:schemeClr val="tx1"/>
                  </a:solidFill>
                </a:rPr>
                <a:t>2021-09   2021-10             </a:t>
              </a:r>
              <a:endParaRPr lang="en-GB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Pfeil: nach unten 6">
              <a:extLst>
                <a:ext uri="{FF2B5EF4-FFF2-40B4-BE49-F238E27FC236}">
                  <a16:creationId xmlns:a16="http://schemas.microsoft.com/office/drawing/2014/main" id="{C8910C95-BFF7-4A86-9F90-0B0D777CEDE7}"/>
                </a:ext>
              </a:extLst>
            </p:cNvPr>
            <p:cNvSpPr/>
            <p:nvPr/>
          </p:nvSpPr>
          <p:spPr>
            <a:xfrm rot="16200000">
              <a:off x="1944910" y="3343431"/>
              <a:ext cx="252028" cy="2486678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                          2020-06           2020-10</a:t>
              </a:r>
            </a:p>
          </p:txBody>
        </p:sp>
      </p:grp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BB888C8-9C6A-498D-866E-DD025E294179}"/>
              </a:ext>
            </a:extLst>
          </p:cNvPr>
          <p:cNvSpPr/>
          <p:nvPr/>
        </p:nvSpPr>
        <p:spPr>
          <a:xfrm>
            <a:off x="239350" y="1965091"/>
            <a:ext cx="1043889" cy="102903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EG</a:t>
            </a:r>
          </a:p>
          <a:p>
            <a:pPr algn="ctr"/>
            <a:r>
              <a:rPr lang="en-GB" sz="1467" dirty="0"/>
              <a:t>Digital-SI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719ADF67-1863-41DF-BB81-FD6462BDAB85}"/>
              </a:ext>
            </a:extLst>
          </p:cNvPr>
          <p:cNvSpPr/>
          <p:nvPr/>
        </p:nvSpPr>
        <p:spPr>
          <a:xfrm>
            <a:off x="239350" y="4815793"/>
            <a:ext cx="1043889" cy="10290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CIPM</a:t>
            </a:r>
          </a:p>
        </p:txBody>
      </p:sp>
      <p:sp>
        <p:nvSpPr>
          <p:cNvPr id="20" name="Rechteck: diagonal liegende Ecken abgerundet 19">
            <a:extLst>
              <a:ext uri="{FF2B5EF4-FFF2-40B4-BE49-F238E27FC236}">
                <a16:creationId xmlns:a16="http://schemas.microsoft.com/office/drawing/2014/main" id="{4DA441C2-955B-49C7-BB15-8986852E6C8B}"/>
              </a:ext>
            </a:extLst>
          </p:cNvPr>
          <p:cNvSpPr/>
          <p:nvPr/>
        </p:nvSpPr>
        <p:spPr>
          <a:xfrm>
            <a:off x="8961898" y="4916625"/>
            <a:ext cx="1269557" cy="81966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/>
              <a:t>Send out documents resolution “Digital-SI”</a:t>
            </a:r>
          </a:p>
        </p:txBody>
      </p:sp>
      <p:sp>
        <p:nvSpPr>
          <p:cNvPr id="21" name="Rechteck: diagonal liegende Ecken abgerundet 20">
            <a:extLst>
              <a:ext uri="{FF2B5EF4-FFF2-40B4-BE49-F238E27FC236}">
                <a16:creationId xmlns:a16="http://schemas.microsoft.com/office/drawing/2014/main" id="{3AD2A0C3-06FE-44AE-AA10-CA1FC3AC24EA}"/>
              </a:ext>
            </a:extLst>
          </p:cNvPr>
          <p:cNvSpPr/>
          <p:nvPr/>
        </p:nvSpPr>
        <p:spPr>
          <a:xfrm>
            <a:off x="10357770" y="4780969"/>
            <a:ext cx="1269557" cy="10909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67" b="1" dirty="0"/>
              <a:t>GCPM</a:t>
            </a:r>
            <a:r>
              <a:rPr lang="en-GB" sz="1400" dirty="0"/>
              <a:t> </a:t>
            </a:r>
          </a:p>
          <a:p>
            <a:pPr algn="ctr"/>
            <a:r>
              <a:rPr lang="en-GB" sz="1400" dirty="0"/>
              <a:t>vote on resolution “Digital-SI”</a:t>
            </a:r>
          </a:p>
        </p:txBody>
      </p:sp>
      <p:sp>
        <p:nvSpPr>
          <p:cNvPr id="23" name="Rechteck: diagonal liegende Ecken abgerundet 22">
            <a:extLst>
              <a:ext uri="{FF2B5EF4-FFF2-40B4-BE49-F238E27FC236}">
                <a16:creationId xmlns:a16="http://schemas.microsoft.com/office/drawing/2014/main" id="{7D71331A-5597-45F1-B3FF-5B2FC40CA657}"/>
              </a:ext>
            </a:extLst>
          </p:cNvPr>
          <p:cNvSpPr/>
          <p:nvPr/>
        </p:nvSpPr>
        <p:spPr>
          <a:xfrm>
            <a:off x="7566466" y="4780969"/>
            <a:ext cx="1269557" cy="10909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400" dirty="0"/>
              <a:t>Signed off</a:t>
            </a:r>
          </a:p>
          <a:p>
            <a:pPr algn="ctr"/>
            <a:r>
              <a:rPr lang="en-GB" sz="1400" dirty="0"/>
              <a:t>documents resolution “Digital-SI”</a:t>
            </a:r>
          </a:p>
        </p:txBody>
      </p:sp>
      <p:sp>
        <p:nvSpPr>
          <p:cNvPr id="33" name="Rechteck: diagonal liegende Ecken abgerundet 32">
            <a:extLst>
              <a:ext uri="{FF2B5EF4-FFF2-40B4-BE49-F238E27FC236}">
                <a16:creationId xmlns:a16="http://schemas.microsoft.com/office/drawing/2014/main" id="{93D10DD3-7F7F-4946-B6DC-A28AAF0ED8DC}"/>
              </a:ext>
            </a:extLst>
          </p:cNvPr>
          <p:cNvSpPr/>
          <p:nvPr/>
        </p:nvSpPr>
        <p:spPr>
          <a:xfrm>
            <a:off x="4357736" y="1950469"/>
            <a:ext cx="1734717" cy="619019"/>
          </a:xfrm>
          <a:prstGeom prst="round2DiagRect">
            <a:avLst>
              <a:gd name="adj1" fmla="val 0"/>
              <a:gd name="adj2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</a:p>
          <a:p>
            <a:pPr algn="ctr"/>
            <a:r>
              <a:rPr lang="en-GB" sz="1400" dirty="0"/>
              <a:t>Workshop outcome &amp; tech. roadmaps </a:t>
            </a:r>
          </a:p>
        </p:txBody>
      </p:sp>
      <p:sp>
        <p:nvSpPr>
          <p:cNvPr id="40" name="Rechteck: diagonal liegende Ecken abgerundet 39">
            <a:extLst>
              <a:ext uri="{FF2B5EF4-FFF2-40B4-BE49-F238E27FC236}">
                <a16:creationId xmlns:a16="http://schemas.microsoft.com/office/drawing/2014/main" id="{B583A559-95F7-4C10-9E32-BEA535F62B72}"/>
              </a:ext>
            </a:extLst>
          </p:cNvPr>
          <p:cNvSpPr/>
          <p:nvPr/>
        </p:nvSpPr>
        <p:spPr>
          <a:xfrm>
            <a:off x="2723437" y="4786317"/>
            <a:ext cx="1191479" cy="108027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400" dirty="0"/>
              <a:t>Approval roadmap, strategy impact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097B0F5E-73A6-4CC9-AF59-8A32AE69D66D}"/>
              </a:ext>
            </a:extLst>
          </p:cNvPr>
          <p:cNvSpPr/>
          <p:nvPr/>
        </p:nvSpPr>
        <p:spPr>
          <a:xfrm>
            <a:off x="9217856" y="2854365"/>
            <a:ext cx="1378089" cy="7666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8000" tIns="48000" rIns="48000" bIns="48000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Second workshop Digital-SI</a:t>
            </a:r>
          </a:p>
        </p:txBody>
      </p:sp>
      <p:sp>
        <p:nvSpPr>
          <p:cNvPr id="44" name="Pfeil: nach unten 43">
            <a:extLst>
              <a:ext uri="{FF2B5EF4-FFF2-40B4-BE49-F238E27FC236}">
                <a16:creationId xmlns:a16="http://schemas.microsoft.com/office/drawing/2014/main" id="{67383A48-6BD7-448F-9A56-2BFA348830F5}"/>
              </a:ext>
            </a:extLst>
          </p:cNvPr>
          <p:cNvSpPr/>
          <p:nvPr/>
        </p:nvSpPr>
        <p:spPr>
          <a:xfrm rot="16200000">
            <a:off x="2205754" y="-857938"/>
            <a:ext cx="278399" cy="4019187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                                Preparation first workshop</a:t>
            </a:r>
          </a:p>
        </p:txBody>
      </p:sp>
      <p:sp>
        <p:nvSpPr>
          <p:cNvPr id="47" name="Rechteck: diagonal liegende Ecken abgerundet 46">
            <a:extLst>
              <a:ext uri="{FF2B5EF4-FFF2-40B4-BE49-F238E27FC236}">
                <a16:creationId xmlns:a16="http://schemas.microsoft.com/office/drawing/2014/main" id="{3772587E-C767-4587-B02D-FD3670ABC5E1}"/>
              </a:ext>
            </a:extLst>
          </p:cNvPr>
          <p:cNvSpPr/>
          <p:nvPr/>
        </p:nvSpPr>
        <p:spPr>
          <a:xfrm>
            <a:off x="5728050" y="4780969"/>
            <a:ext cx="1269557" cy="109096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200" dirty="0"/>
              <a:t>Decisions tech.</a:t>
            </a:r>
          </a:p>
          <a:p>
            <a:pPr algn="ctr"/>
            <a:r>
              <a:rPr lang="en-GB" sz="1400" dirty="0"/>
              <a:t>roadmaps &amp; resolution “Digital-SI”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2F6AE111-AA05-4717-A86A-017FE5A12ADC}"/>
              </a:ext>
            </a:extLst>
          </p:cNvPr>
          <p:cNvCxnSpPr>
            <a:stCxn id="47" idx="0"/>
            <a:endCxn id="23" idx="2"/>
          </p:cNvCxnSpPr>
          <p:nvPr/>
        </p:nvCxnSpPr>
        <p:spPr>
          <a:xfrm>
            <a:off x="6997607" y="5326453"/>
            <a:ext cx="56885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2E9A8461-D0D0-471B-B7F8-E7237DFA4C3A}"/>
              </a:ext>
            </a:extLst>
          </p:cNvPr>
          <p:cNvCxnSpPr>
            <a:stCxn id="23" idx="0"/>
            <a:endCxn id="20" idx="2"/>
          </p:cNvCxnSpPr>
          <p:nvPr/>
        </p:nvCxnSpPr>
        <p:spPr>
          <a:xfrm>
            <a:off x="8836023" y="5326454"/>
            <a:ext cx="12587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39887339-77FC-475B-811B-D3FDFE807478}"/>
              </a:ext>
            </a:extLst>
          </p:cNvPr>
          <p:cNvCxnSpPr>
            <a:stCxn id="20" idx="0"/>
            <a:endCxn id="21" idx="2"/>
          </p:cNvCxnSpPr>
          <p:nvPr/>
        </p:nvCxnSpPr>
        <p:spPr>
          <a:xfrm flipV="1">
            <a:off x="10231455" y="5326454"/>
            <a:ext cx="126315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Verbinder: gewinkelt 73">
            <a:extLst>
              <a:ext uri="{FF2B5EF4-FFF2-40B4-BE49-F238E27FC236}">
                <a16:creationId xmlns:a16="http://schemas.microsoft.com/office/drawing/2014/main" id="{139655DA-8B9F-4D00-B8D0-E77F4297078E}"/>
              </a:ext>
            </a:extLst>
          </p:cNvPr>
          <p:cNvCxnSpPr>
            <a:cxnSpLocks/>
            <a:stCxn id="29" idx="7"/>
            <a:endCxn id="42" idx="0"/>
          </p:cNvCxnSpPr>
          <p:nvPr/>
        </p:nvCxnSpPr>
        <p:spPr>
          <a:xfrm>
            <a:off x="7403484" y="1449415"/>
            <a:ext cx="2503417" cy="1404951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Verbinder: gewinkelt 75">
            <a:extLst>
              <a:ext uri="{FF2B5EF4-FFF2-40B4-BE49-F238E27FC236}">
                <a16:creationId xmlns:a16="http://schemas.microsoft.com/office/drawing/2014/main" id="{598F9027-E819-4B3F-A2F6-ADCF567BA18C}"/>
              </a:ext>
            </a:extLst>
          </p:cNvPr>
          <p:cNvCxnSpPr>
            <a:cxnSpLocks/>
            <a:stCxn id="29" idx="5"/>
            <a:endCxn id="130" idx="3"/>
          </p:cNvCxnSpPr>
          <p:nvPr/>
        </p:nvCxnSpPr>
        <p:spPr>
          <a:xfrm rot="16200000" flipH="1">
            <a:off x="6167929" y="2420493"/>
            <a:ext cx="1942603" cy="52850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Verbinder: gewinkelt 84">
            <a:extLst>
              <a:ext uri="{FF2B5EF4-FFF2-40B4-BE49-F238E27FC236}">
                <a16:creationId xmlns:a16="http://schemas.microsoft.com/office/drawing/2014/main" id="{3C211C3A-8686-413C-9317-B59805038D8E}"/>
              </a:ext>
            </a:extLst>
          </p:cNvPr>
          <p:cNvCxnSpPr>
            <a:cxnSpLocks/>
            <a:stCxn id="22" idx="1"/>
            <a:endCxn id="47" idx="3"/>
          </p:cNvCxnSpPr>
          <p:nvPr/>
        </p:nvCxnSpPr>
        <p:spPr>
          <a:xfrm rot="16200000" flipH="1">
            <a:off x="5669623" y="4087763"/>
            <a:ext cx="296087" cy="109032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Verbinder: gewinkelt 90">
            <a:extLst>
              <a:ext uri="{FF2B5EF4-FFF2-40B4-BE49-F238E27FC236}">
                <a16:creationId xmlns:a16="http://schemas.microsoft.com/office/drawing/2014/main" id="{7DE1688B-1DEF-4351-9610-ED0E4FDF411C}"/>
              </a:ext>
            </a:extLst>
          </p:cNvPr>
          <p:cNvCxnSpPr>
            <a:cxnSpLocks/>
            <a:stCxn id="40" idx="0"/>
            <a:endCxn id="41" idx="2"/>
          </p:cNvCxnSpPr>
          <p:nvPr/>
        </p:nvCxnSpPr>
        <p:spPr>
          <a:xfrm flipV="1">
            <a:off x="3914915" y="3213352"/>
            <a:ext cx="348277" cy="21131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5" name="Verbinder: gewinkelt 94">
            <a:extLst>
              <a:ext uri="{FF2B5EF4-FFF2-40B4-BE49-F238E27FC236}">
                <a16:creationId xmlns:a16="http://schemas.microsoft.com/office/drawing/2014/main" id="{547B9142-8410-4CE0-A563-C44DD4F97F5E}"/>
              </a:ext>
            </a:extLst>
          </p:cNvPr>
          <p:cNvCxnSpPr>
            <a:cxnSpLocks/>
            <a:stCxn id="53" idx="1"/>
            <a:endCxn id="40" idx="2"/>
          </p:cNvCxnSpPr>
          <p:nvPr/>
        </p:nvCxnSpPr>
        <p:spPr>
          <a:xfrm rot="16200000" flipH="1">
            <a:off x="1954420" y="4557435"/>
            <a:ext cx="828321" cy="70971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9" name="Verbinder: gewinkelt 98">
            <a:extLst>
              <a:ext uri="{FF2B5EF4-FFF2-40B4-BE49-F238E27FC236}">
                <a16:creationId xmlns:a16="http://schemas.microsoft.com/office/drawing/2014/main" id="{F883730D-CA12-40D4-9A3A-6A12EC11C29A}"/>
              </a:ext>
            </a:extLst>
          </p:cNvPr>
          <p:cNvCxnSpPr>
            <a:cxnSpLocks/>
            <a:stCxn id="33" idx="0"/>
            <a:endCxn id="22" idx="0"/>
          </p:cNvCxnSpPr>
          <p:nvPr/>
        </p:nvCxnSpPr>
        <p:spPr>
          <a:xfrm flipH="1">
            <a:off x="6017517" y="2259980"/>
            <a:ext cx="74937" cy="1811513"/>
          </a:xfrm>
          <a:prstGeom prst="bentConnector3">
            <a:avLst>
              <a:gd name="adj1" fmla="val -182738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" name="Verbinder: gewinkelt 101">
            <a:extLst>
              <a:ext uri="{FF2B5EF4-FFF2-40B4-BE49-F238E27FC236}">
                <a16:creationId xmlns:a16="http://schemas.microsoft.com/office/drawing/2014/main" id="{4DD5AC82-45BE-4FC3-8225-9B07DD8D08DA}"/>
              </a:ext>
            </a:extLst>
          </p:cNvPr>
          <p:cNvCxnSpPr>
            <a:cxnSpLocks/>
            <a:stCxn id="33" idx="3"/>
            <a:endCxn id="26" idx="5"/>
          </p:cNvCxnSpPr>
          <p:nvPr/>
        </p:nvCxnSpPr>
        <p:spPr>
          <a:xfrm rot="5400000" flipH="1" flipV="1">
            <a:off x="5332587" y="1608177"/>
            <a:ext cx="234800" cy="449784"/>
          </a:xfrm>
          <a:prstGeom prst="bentConnector3">
            <a:avLst>
              <a:gd name="adj1" fmla="val 38712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Pfeil: nach unten 54">
            <a:extLst>
              <a:ext uri="{FF2B5EF4-FFF2-40B4-BE49-F238E27FC236}">
                <a16:creationId xmlns:a16="http://schemas.microsoft.com/office/drawing/2014/main" id="{99F057A5-922B-490F-A3F3-E56FF3018667}"/>
              </a:ext>
            </a:extLst>
          </p:cNvPr>
          <p:cNvSpPr/>
          <p:nvPr/>
        </p:nvSpPr>
        <p:spPr>
          <a:xfrm rot="16200000">
            <a:off x="10018529" y="2769833"/>
            <a:ext cx="2297969" cy="1118023"/>
          </a:xfrm>
          <a:prstGeom prst="downArrow">
            <a:avLst>
              <a:gd name="adj1" fmla="val 100000"/>
              <a:gd name="adj2" fmla="val 1538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CIPM/ BIPM 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</a:rPr>
              <a:t>4-year roadmap &amp; resources to establish Digital-SI</a:t>
            </a:r>
          </a:p>
        </p:txBody>
      </p:sp>
      <p:sp>
        <p:nvSpPr>
          <p:cNvPr id="22" name="Rechteck: diagonal liegende Ecken abgerundet 21">
            <a:extLst>
              <a:ext uri="{FF2B5EF4-FFF2-40B4-BE49-F238E27FC236}">
                <a16:creationId xmlns:a16="http://schemas.microsoft.com/office/drawing/2014/main" id="{87BC416B-60A5-4B7A-BFCB-C3C756F62E23}"/>
              </a:ext>
            </a:extLst>
          </p:cNvPr>
          <p:cNvSpPr/>
          <p:nvPr/>
        </p:nvSpPr>
        <p:spPr>
          <a:xfrm>
            <a:off x="4527492" y="3658101"/>
            <a:ext cx="1490025" cy="82678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</a:p>
          <a:p>
            <a:pPr algn="ctr"/>
            <a:r>
              <a:rPr lang="en-GB" sz="1400" dirty="0"/>
              <a:t>Draft resolution “Digital-SI” &amp; tech. roadmaps</a:t>
            </a:r>
          </a:p>
        </p:txBody>
      </p:sp>
      <p:cxnSp>
        <p:nvCxnSpPr>
          <p:cNvPr id="134" name="Verbinder: gewinkelt 133">
            <a:extLst>
              <a:ext uri="{FF2B5EF4-FFF2-40B4-BE49-F238E27FC236}">
                <a16:creationId xmlns:a16="http://schemas.microsoft.com/office/drawing/2014/main" id="{752D7658-C8DE-4AA2-A770-E4B8BB09A5B1}"/>
              </a:ext>
            </a:extLst>
          </p:cNvPr>
          <p:cNvCxnSpPr>
            <a:cxnSpLocks/>
            <a:stCxn id="130" idx="1"/>
            <a:endCxn id="23" idx="3"/>
          </p:cNvCxnSpPr>
          <p:nvPr/>
        </p:nvCxnSpPr>
        <p:spPr>
          <a:xfrm rot="16200000" flipH="1">
            <a:off x="7651849" y="4231576"/>
            <a:ext cx="301027" cy="7977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0" name="Rechteck: diagonal liegende Ecken abgerundet 129">
            <a:extLst>
              <a:ext uri="{FF2B5EF4-FFF2-40B4-BE49-F238E27FC236}">
                <a16:creationId xmlns:a16="http://schemas.microsoft.com/office/drawing/2014/main" id="{F25F0D6F-BDDC-41EF-926C-99F12142EF64}"/>
              </a:ext>
            </a:extLst>
          </p:cNvPr>
          <p:cNvSpPr/>
          <p:nvPr/>
        </p:nvSpPr>
        <p:spPr>
          <a:xfrm>
            <a:off x="6580076" y="3656047"/>
            <a:ext cx="1646813" cy="82389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</a:p>
          <a:p>
            <a:pPr algn="ctr"/>
            <a:r>
              <a:rPr lang="en-GB" sz="1400" dirty="0"/>
              <a:t>Update resolution with outcome</a:t>
            </a:r>
          </a:p>
          <a:p>
            <a:pPr algn="ctr"/>
            <a:r>
              <a:rPr lang="en-GB" sz="1400" dirty="0"/>
              <a:t>pilot evaluation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709B2DC8-52AD-41EA-929F-E843BB976C0B}"/>
              </a:ext>
            </a:extLst>
          </p:cNvPr>
          <p:cNvSpPr/>
          <p:nvPr/>
        </p:nvSpPr>
        <p:spPr>
          <a:xfrm>
            <a:off x="239350" y="3443479"/>
            <a:ext cx="1043889" cy="10290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TG</a:t>
            </a:r>
          </a:p>
          <a:p>
            <a:pPr algn="ctr"/>
            <a:r>
              <a:rPr lang="en-GB" sz="1467" dirty="0"/>
              <a:t>Digital-SI</a:t>
            </a:r>
          </a:p>
        </p:txBody>
      </p:sp>
      <p:sp>
        <p:nvSpPr>
          <p:cNvPr id="53" name="Rechteck: diagonal liegende Ecken abgerundet 52">
            <a:extLst>
              <a:ext uri="{FF2B5EF4-FFF2-40B4-BE49-F238E27FC236}">
                <a16:creationId xmlns:a16="http://schemas.microsoft.com/office/drawing/2014/main" id="{E1A3C65A-4981-4883-8C72-A811F6DCCC20}"/>
              </a:ext>
            </a:extLst>
          </p:cNvPr>
          <p:cNvSpPr/>
          <p:nvPr/>
        </p:nvSpPr>
        <p:spPr>
          <a:xfrm>
            <a:off x="1417982" y="3417860"/>
            <a:ext cx="1191479" cy="1080272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Meeting</a:t>
            </a:r>
            <a:endParaRPr lang="en-GB" sz="1400" dirty="0"/>
          </a:p>
          <a:p>
            <a:pPr algn="ctr"/>
            <a:r>
              <a:rPr lang="en-GB" sz="1200" dirty="0"/>
              <a:t>Approval Grand Vision, roadmap, workshop</a:t>
            </a:r>
          </a:p>
        </p:txBody>
      </p:sp>
      <p:sp>
        <p:nvSpPr>
          <p:cNvPr id="43" name="Pfeil: nach unten 42">
            <a:extLst>
              <a:ext uri="{FF2B5EF4-FFF2-40B4-BE49-F238E27FC236}">
                <a16:creationId xmlns:a16="http://schemas.microsoft.com/office/drawing/2014/main" id="{D50EAC03-82F5-4F59-8C91-261ECA786414}"/>
              </a:ext>
            </a:extLst>
          </p:cNvPr>
          <p:cNvSpPr/>
          <p:nvPr/>
        </p:nvSpPr>
        <p:spPr>
          <a:xfrm rot="16200000">
            <a:off x="7718239" y="-897811"/>
            <a:ext cx="278399" cy="4098931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                                     Preparation second workshop</a:t>
            </a:r>
          </a:p>
        </p:txBody>
      </p:sp>
      <p:sp>
        <p:nvSpPr>
          <p:cNvPr id="29" name="Pfeil: nach links und rechts 28">
            <a:extLst>
              <a:ext uri="{FF2B5EF4-FFF2-40B4-BE49-F238E27FC236}">
                <a16:creationId xmlns:a16="http://schemas.microsoft.com/office/drawing/2014/main" id="{D0C35A71-CD50-4619-B58F-6CDB3BDA1B0D}"/>
              </a:ext>
            </a:extLst>
          </p:cNvPr>
          <p:cNvSpPr/>
          <p:nvPr/>
        </p:nvSpPr>
        <p:spPr>
          <a:xfrm>
            <a:off x="6346475" y="1185385"/>
            <a:ext cx="1057008" cy="528059"/>
          </a:xfrm>
          <a:prstGeom prst="leftRightArrow">
            <a:avLst>
              <a:gd name="adj1" fmla="val 100000"/>
              <a:gd name="adj2" fmla="val 297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1067" dirty="0"/>
              <a:t>Pilot use-case evaluation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8B884111-EF0B-40A1-9CBA-522EC0063046}"/>
              </a:ext>
            </a:extLst>
          </p:cNvPr>
          <p:cNvSpPr txBox="1"/>
          <p:nvPr/>
        </p:nvSpPr>
        <p:spPr>
          <a:xfrm>
            <a:off x="262267" y="5911304"/>
            <a:ext cx="2053751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67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26" name="Pfeil: nach links und rechts 25">
            <a:extLst>
              <a:ext uri="{FF2B5EF4-FFF2-40B4-BE49-F238E27FC236}">
                <a16:creationId xmlns:a16="http://schemas.microsoft.com/office/drawing/2014/main" id="{A1339D20-79A1-466C-86AF-9450EE8A2716}"/>
              </a:ext>
            </a:extLst>
          </p:cNvPr>
          <p:cNvSpPr/>
          <p:nvPr/>
        </p:nvSpPr>
        <p:spPr>
          <a:xfrm>
            <a:off x="4989326" y="1187611"/>
            <a:ext cx="1371105" cy="528059"/>
          </a:xfrm>
          <a:prstGeom prst="leftRightArrow">
            <a:avLst>
              <a:gd name="adj1" fmla="val 100000"/>
              <a:gd name="adj2" fmla="val 29756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hlinkClick r:id="rId3"/>
              </a:rPr>
              <a:t>Additional Pilot use-cases</a:t>
            </a:r>
            <a:endParaRPr lang="en-GB" sz="1200" dirty="0"/>
          </a:p>
        </p:txBody>
      </p:sp>
      <p:cxnSp>
        <p:nvCxnSpPr>
          <p:cNvPr id="97" name="Verbinder: gewinkelt 96">
            <a:extLst>
              <a:ext uri="{FF2B5EF4-FFF2-40B4-BE49-F238E27FC236}">
                <a16:creationId xmlns:a16="http://schemas.microsoft.com/office/drawing/2014/main" id="{09110814-4159-4706-8FBA-1C2D768F70CC}"/>
              </a:ext>
            </a:extLst>
          </p:cNvPr>
          <p:cNvCxnSpPr>
            <a:cxnSpLocks/>
            <a:stCxn id="41" idx="0"/>
            <a:endCxn id="33" idx="1"/>
          </p:cNvCxnSpPr>
          <p:nvPr/>
        </p:nvCxnSpPr>
        <p:spPr>
          <a:xfrm rot="5400000" flipH="1" flipV="1">
            <a:off x="4958397" y="2563329"/>
            <a:ext cx="260536" cy="272857"/>
          </a:xfrm>
          <a:prstGeom prst="bentConnector3">
            <a:avLst>
              <a:gd name="adj1" fmla="val 43217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" name="Pfeil: nach links und rechts 57">
            <a:extLst>
              <a:ext uri="{FF2B5EF4-FFF2-40B4-BE49-F238E27FC236}">
                <a16:creationId xmlns:a16="http://schemas.microsoft.com/office/drawing/2014/main" id="{556C9136-7933-470B-9072-3201DAE6FC52}"/>
              </a:ext>
            </a:extLst>
          </p:cNvPr>
          <p:cNvSpPr/>
          <p:nvPr/>
        </p:nvSpPr>
        <p:spPr>
          <a:xfrm>
            <a:off x="1199456" y="1330867"/>
            <a:ext cx="3169752" cy="475264"/>
          </a:xfrm>
          <a:prstGeom prst="leftRightArrow">
            <a:avLst>
              <a:gd name="adj1" fmla="val 100000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7" dirty="0"/>
              <a:t>“Internal” exploration: use-case, demonstrators,  collaboration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1EAFD4B-751B-4984-A377-86F5BBC7AC95}"/>
              </a:ext>
            </a:extLst>
          </p:cNvPr>
          <p:cNvSpPr/>
          <p:nvPr/>
        </p:nvSpPr>
        <p:spPr>
          <a:xfrm>
            <a:off x="4263193" y="2830024"/>
            <a:ext cx="1378089" cy="7666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8000" tIns="48000" rIns="48000" bIns="48000" rtlCol="0" anchor="ctr"/>
          <a:lstStyle/>
          <a:p>
            <a:pPr algn="ctr"/>
            <a:r>
              <a:rPr lang="en-GB" sz="1333" dirty="0">
                <a:solidFill>
                  <a:schemeClr val="tx1"/>
                </a:solidFill>
              </a:rPr>
              <a:t>First workshop Digital-SI</a:t>
            </a:r>
          </a:p>
        </p:txBody>
      </p:sp>
      <p:sp>
        <p:nvSpPr>
          <p:cNvPr id="59" name="Pfeil: nach unten 58">
            <a:extLst>
              <a:ext uri="{FF2B5EF4-FFF2-40B4-BE49-F238E27FC236}">
                <a16:creationId xmlns:a16="http://schemas.microsoft.com/office/drawing/2014/main" id="{CAC49D37-A84B-4B98-B6FC-E0180F016171}"/>
              </a:ext>
            </a:extLst>
          </p:cNvPr>
          <p:cNvSpPr/>
          <p:nvPr/>
        </p:nvSpPr>
        <p:spPr>
          <a:xfrm rot="16200000">
            <a:off x="2286175" y="1730336"/>
            <a:ext cx="674812" cy="2495467"/>
          </a:xfrm>
          <a:prstGeom prst="downArrow">
            <a:avLst>
              <a:gd name="adj1" fmla="val 100000"/>
              <a:gd name="adj2" fmla="val 31596"/>
            </a:avLst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GB" sz="1333" dirty="0">
                <a:solidFill>
                  <a:schemeClr val="bg1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Promotion of CIPM work</a:t>
            </a:r>
            <a:r>
              <a:rPr lang="en-GB" sz="1333" dirty="0">
                <a:solidFill>
                  <a:schemeClr val="bg1"/>
                </a:solidFill>
              </a:rPr>
              <a:t>, i.e. FAIR-DI (2020-06), FAIR </a:t>
            </a:r>
            <a:r>
              <a:rPr lang="en-GB" sz="1333" dirty="0" err="1">
                <a:solidFill>
                  <a:schemeClr val="bg1"/>
                </a:solidFill>
              </a:rPr>
              <a:t>symp</a:t>
            </a:r>
            <a:r>
              <a:rPr lang="en-GB" sz="1333" dirty="0">
                <a:solidFill>
                  <a:schemeClr val="bg1"/>
                </a:solidFill>
              </a:rPr>
              <a:t>. &amp; DCC workshop (2020-10) </a:t>
            </a:r>
          </a:p>
        </p:txBody>
      </p:sp>
      <p:sp>
        <p:nvSpPr>
          <p:cNvPr id="3" name="7-Point Star 2">
            <a:extLst>
              <a:ext uri="{FF2B5EF4-FFF2-40B4-BE49-F238E27FC236}">
                <a16:creationId xmlns:a16="http://schemas.microsoft.com/office/drawing/2014/main" id="{1BC7BA3B-CBDA-9E4A-937E-ABB719A206C8}"/>
              </a:ext>
            </a:extLst>
          </p:cNvPr>
          <p:cNvSpPr/>
          <p:nvPr/>
        </p:nvSpPr>
        <p:spPr>
          <a:xfrm>
            <a:off x="4133631" y="2640663"/>
            <a:ext cx="518786" cy="563495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7-Point Star 50">
            <a:extLst>
              <a:ext uri="{FF2B5EF4-FFF2-40B4-BE49-F238E27FC236}">
                <a16:creationId xmlns:a16="http://schemas.microsoft.com/office/drawing/2014/main" id="{454B6940-F932-B248-96C4-3B3A6AFDBDF6}"/>
              </a:ext>
            </a:extLst>
          </p:cNvPr>
          <p:cNvSpPr/>
          <p:nvPr/>
        </p:nvSpPr>
        <p:spPr>
          <a:xfrm>
            <a:off x="4704324" y="1167666"/>
            <a:ext cx="518786" cy="563495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7-Point Star 55">
            <a:extLst>
              <a:ext uri="{FF2B5EF4-FFF2-40B4-BE49-F238E27FC236}">
                <a16:creationId xmlns:a16="http://schemas.microsoft.com/office/drawing/2014/main" id="{E1D746B7-DF9C-1444-B4C2-414A1B18AE6A}"/>
              </a:ext>
            </a:extLst>
          </p:cNvPr>
          <p:cNvSpPr/>
          <p:nvPr/>
        </p:nvSpPr>
        <p:spPr>
          <a:xfrm>
            <a:off x="9108635" y="2653775"/>
            <a:ext cx="518786" cy="563495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7-Point Star 56">
            <a:extLst>
              <a:ext uri="{FF2B5EF4-FFF2-40B4-BE49-F238E27FC236}">
                <a16:creationId xmlns:a16="http://schemas.microsoft.com/office/drawing/2014/main" id="{2FF707C5-184A-7345-AD07-0201CEBC1F6A}"/>
              </a:ext>
            </a:extLst>
          </p:cNvPr>
          <p:cNvSpPr/>
          <p:nvPr/>
        </p:nvSpPr>
        <p:spPr>
          <a:xfrm>
            <a:off x="11492694" y="2919252"/>
            <a:ext cx="518786" cy="563495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8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727</Words>
  <Application>Microsoft Macintosh PowerPoint</Application>
  <PresentationFormat>Widescreen</PresentationFormat>
  <Paragraphs>131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CIPM Task Group on the Digital SI</vt:lpstr>
      <vt:lpstr>Scope of project</vt:lpstr>
      <vt:lpstr>Framework and Resources</vt:lpstr>
      <vt:lpstr>Current Roadmap</vt:lpstr>
      <vt:lpstr>Scope of Unit Representation</vt:lpstr>
      <vt:lpstr>CODATA DRUM TG</vt:lpstr>
      <vt:lpstr>Current Roadmap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Chalk, Stuart</dc:creator>
  <cp:lastModifiedBy>Chalk, Stuart</cp:lastModifiedBy>
  <cp:revision>29</cp:revision>
  <dcterms:created xsi:type="dcterms:W3CDTF">2020-09-30T15:18:29Z</dcterms:created>
  <dcterms:modified xsi:type="dcterms:W3CDTF">2020-10-01T09:58:12Z</dcterms:modified>
</cp:coreProperties>
</file>