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01" r:id="rId3"/>
    <p:sldId id="270" r:id="rId4"/>
    <p:sldId id="272" r:id="rId5"/>
    <p:sldId id="257" r:id="rId6"/>
    <p:sldId id="258" r:id="rId7"/>
    <p:sldId id="259" r:id="rId8"/>
    <p:sldId id="271" r:id="rId9"/>
    <p:sldId id="282" r:id="rId10"/>
    <p:sldId id="260" r:id="rId11"/>
    <p:sldId id="273" r:id="rId12"/>
    <p:sldId id="274" r:id="rId13"/>
    <p:sldId id="284" r:id="rId14"/>
    <p:sldId id="275" r:id="rId15"/>
    <p:sldId id="285" r:id="rId16"/>
    <p:sldId id="278" r:id="rId17"/>
    <p:sldId id="269" r:id="rId18"/>
    <p:sldId id="283" r:id="rId19"/>
    <p:sldId id="277" r:id="rId20"/>
    <p:sldId id="292" r:id="rId21"/>
    <p:sldId id="293" r:id="rId22"/>
    <p:sldId id="294" r:id="rId23"/>
    <p:sldId id="295" r:id="rId24"/>
    <p:sldId id="296" r:id="rId25"/>
    <p:sldId id="287" r:id="rId26"/>
    <p:sldId id="279" r:id="rId27"/>
    <p:sldId id="262" r:id="rId28"/>
    <p:sldId id="267" r:id="rId29"/>
    <p:sldId id="266" r:id="rId30"/>
    <p:sldId id="291" r:id="rId31"/>
    <p:sldId id="281" r:id="rId32"/>
    <p:sldId id="264" r:id="rId33"/>
    <p:sldId id="280" r:id="rId34"/>
    <p:sldId id="290" r:id="rId35"/>
    <p:sldId id="289" r:id="rId36"/>
    <p:sldId id="288" r:id="rId37"/>
    <p:sldId id="263" r:id="rId38"/>
    <p:sldId id="268" r:id="rId39"/>
    <p:sldId id="286" r:id="rId40"/>
    <p:sldId id="299" r:id="rId4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1" autoAdjust="0"/>
    <p:restoredTop sz="62149" autoAdjust="0"/>
  </p:normalViewPr>
  <p:slideViewPr>
    <p:cSldViewPr snapToGrid="0">
      <p:cViewPr varScale="1">
        <p:scale>
          <a:sx n="50" d="100"/>
          <a:sy n="50" d="100"/>
        </p:scale>
        <p:origin x="1716" y="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2EE3ADC-CD17-4B9B-841A-96CCA8C19AAD}" type="datetimeFigureOut">
              <a:rPr lang="en-US" smtClean="0"/>
              <a:t>7/21/2020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E0AF796-6038-4A37-81B4-65B81D74E855}" type="slidenum">
              <a:rPr lang="en-US" smtClean="0"/>
              <a:t>‹#›</a:t>
            </a:fld>
            <a:endParaRPr lang="en-US"/>
          </a:p>
        </p:txBody>
      </p:sp>
    </p:spTree>
    <p:extLst>
      <p:ext uri="{BB962C8B-B14F-4D97-AF65-F5344CB8AC3E}">
        <p14:creationId xmlns:p14="http://schemas.microsoft.com/office/powerpoint/2010/main" val="317448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AF796-6038-4A37-81B4-65B81D74E855}" type="slidenum">
              <a:rPr lang="en-US" smtClean="0"/>
              <a:t>1</a:t>
            </a:fld>
            <a:endParaRPr lang="en-US"/>
          </a:p>
        </p:txBody>
      </p:sp>
    </p:spTree>
    <p:extLst>
      <p:ext uri="{BB962C8B-B14F-4D97-AF65-F5344CB8AC3E}">
        <p14:creationId xmlns:p14="http://schemas.microsoft.com/office/powerpoint/2010/main" val="314619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ConceptualVariable holds information at a very general level.</a:t>
            </a:r>
          </a:p>
        </p:txBody>
      </p:sp>
      <p:sp>
        <p:nvSpPr>
          <p:cNvPr id="4" name="Slide Number Placeholder 3"/>
          <p:cNvSpPr>
            <a:spLocks noGrp="1"/>
          </p:cNvSpPr>
          <p:nvPr>
            <p:ph type="sldNum" sz="quarter" idx="5"/>
          </p:nvPr>
        </p:nvSpPr>
        <p:spPr/>
        <p:txBody>
          <a:bodyPr/>
          <a:lstStyle/>
          <a:p>
            <a:fld id="{FE0AF796-6038-4A37-81B4-65B81D74E855}" type="slidenum">
              <a:rPr lang="en-US" smtClean="0"/>
              <a:t>11</a:t>
            </a:fld>
            <a:endParaRPr lang="en-US"/>
          </a:p>
        </p:txBody>
      </p:sp>
    </p:spTree>
    <p:extLst>
      <p:ext uri="{BB962C8B-B14F-4D97-AF65-F5344CB8AC3E}">
        <p14:creationId xmlns:p14="http://schemas.microsoft.com/office/powerpoint/2010/main" val="13546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a text description, the model can describe Concepts associated with the  ConceptualVariable. It can also describe what units (e.g. a measure of the weight of people not rocks). It can also describe substantive and sentinel conceptual domains. Weight could be measures as a number. The substantive categories for exposed could be yes and no, without any maybe. The sentinel categories could be “don’t know” and “unanswered”. No codes for those categories are specified at this level. Those are specified at the RepresentedVariable level. This allows tying together any RepresentedVariables that use different codes for the same categories. (e.g. 1, or 2, or y for yes)</a:t>
            </a:r>
          </a:p>
        </p:txBody>
      </p:sp>
      <p:sp>
        <p:nvSpPr>
          <p:cNvPr id="4" name="Slide Number Placeholder 3"/>
          <p:cNvSpPr>
            <a:spLocks noGrp="1"/>
          </p:cNvSpPr>
          <p:nvPr>
            <p:ph type="sldNum" sz="quarter" idx="5"/>
          </p:nvPr>
        </p:nvSpPr>
        <p:spPr/>
        <p:txBody>
          <a:bodyPr/>
          <a:lstStyle/>
          <a:p>
            <a:fld id="{FE0AF796-6038-4A37-81B4-65B81D74E855}" type="slidenum">
              <a:rPr lang="en-US" smtClean="0"/>
              <a:t>12</a:t>
            </a:fld>
            <a:endParaRPr lang="en-US"/>
          </a:p>
        </p:txBody>
      </p:sp>
    </p:spTree>
    <p:extLst>
      <p:ext uri="{BB962C8B-B14F-4D97-AF65-F5344CB8AC3E}">
        <p14:creationId xmlns:p14="http://schemas.microsoft.com/office/powerpoint/2010/main" val="207525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RepresentedVariables add information about the universe on which the variable is measured (e.g. people in the US) value domains:</a:t>
            </a:r>
          </a:p>
          <a:p>
            <a:r>
              <a:rPr lang="en-US" dirty="0"/>
              <a:t>The 1, 2, or Y for yes from the previous slide, or the kind of number for weight. </a:t>
            </a:r>
          </a:p>
        </p:txBody>
      </p:sp>
      <p:sp>
        <p:nvSpPr>
          <p:cNvPr id="4" name="Slide Number Placeholder 3"/>
          <p:cNvSpPr>
            <a:spLocks noGrp="1"/>
          </p:cNvSpPr>
          <p:nvPr>
            <p:ph type="sldNum" sz="quarter" idx="5"/>
          </p:nvPr>
        </p:nvSpPr>
        <p:spPr/>
        <p:txBody>
          <a:bodyPr/>
          <a:lstStyle/>
          <a:p>
            <a:fld id="{FE0AF796-6038-4A37-81B4-65B81D74E855}" type="slidenum">
              <a:rPr lang="en-US" smtClean="0"/>
              <a:t>13</a:t>
            </a:fld>
            <a:endParaRPr lang="en-US"/>
          </a:p>
        </p:txBody>
      </p:sp>
    </p:spTree>
    <p:extLst>
      <p:ext uri="{BB962C8B-B14F-4D97-AF65-F5344CB8AC3E}">
        <p14:creationId xmlns:p14="http://schemas.microsoft.com/office/powerpoint/2010/main" val="223233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possible value domains from our example. Systolic and Diastolic could be described as being represented by a floating point number with a minimum of 0 and a maximum or 400 (hopefully either not ever collected),</a:t>
            </a:r>
          </a:p>
          <a:p>
            <a:r>
              <a:rPr lang="en-US" dirty="0"/>
              <a:t>Codes of 1,2, and 3 could be specified for the position variable.</a:t>
            </a:r>
          </a:p>
          <a:p>
            <a:r>
              <a:rPr lang="en-US" dirty="0"/>
              <a:t>Values that fall outside of the set of values of interest (the substantive values) are sentinel values. Missing values are an example of sentinel values. Other examples might be categorical range codes for suppressed data, which carry some substantive information but cannot be used in numeric calculations.</a:t>
            </a:r>
          </a:p>
        </p:txBody>
      </p:sp>
      <p:sp>
        <p:nvSpPr>
          <p:cNvPr id="4" name="Slide Number Placeholder 3"/>
          <p:cNvSpPr>
            <a:spLocks noGrp="1"/>
          </p:cNvSpPr>
          <p:nvPr>
            <p:ph type="sldNum" sz="quarter" idx="5"/>
          </p:nvPr>
        </p:nvSpPr>
        <p:spPr/>
        <p:txBody>
          <a:bodyPr/>
          <a:lstStyle/>
          <a:p>
            <a:fld id="{FE0AF796-6038-4A37-81B4-65B81D74E855}" type="slidenum">
              <a:rPr lang="en-US" smtClean="0"/>
              <a:t>14</a:t>
            </a:fld>
            <a:endParaRPr lang="en-US"/>
          </a:p>
        </p:txBody>
      </p:sp>
    </p:spTree>
    <p:extLst>
      <p:ext uri="{BB962C8B-B14F-4D97-AF65-F5344CB8AC3E}">
        <p14:creationId xmlns:p14="http://schemas.microsoft.com/office/powerpoint/2010/main" val="136198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InstanceVariables are for collected data. </a:t>
            </a:r>
          </a:p>
        </p:txBody>
      </p:sp>
      <p:sp>
        <p:nvSpPr>
          <p:cNvPr id="4" name="Slide Number Placeholder 3"/>
          <p:cNvSpPr>
            <a:spLocks noGrp="1"/>
          </p:cNvSpPr>
          <p:nvPr>
            <p:ph type="sldNum" sz="quarter" idx="5"/>
          </p:nvPr>
        </p:nvSpPr>
        <p:spPr/>
        <p:txBody>
          <a:bodyPr/>
          <a:lstStyle/>
          <a:p>
            <a:fld id="{FE0AF796-6038-4A37-81B4-65B81D74E855}" type="slidenum">
              <a:rPr lang="en-US" smtClean="0"/>
              <a:t>15</a:t>
            </a:fld>
            <a:endParaRPr lang="en-US"/>
          </a:p>
        </p:txBody>
      </p:sp>
    </p:spTree>
    <p:extLst>
      <p:ext uri="{BB962C8B-B14F-4D97-AF65-F5344CB8AC3E}">
        <p14:creationId xmlns:p14="http://schemas.microsoft.com/office/powerpoint/2010/main" val="1188191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InstanceVariable can specify the specific Population measured (e.g. people at Blake Hall in August 2014). It can also specify a specific platform. This is useful when sentinel values need to change if, for example moving data from SAS which allows multiple different missing values (e.g. .A to .Z) to R which only allows one value (NA).</a:t>
            </a:r>
          </a:p>
          <a:p>
            <a:r>
              <a:rPr lang="en-US" dirty="0"/>
              <a:t>It can also specify a specific physical datatype ( e.g. a 64 bit float)</a:t>
            </a:r>
          </a:p>
          <a:p>
            <a:r>
              <a:rPr lang="en-US" dirty="0"/>
              <a:t>Note the links from DataPoint and Datum to InstanceVariable. This allows each cell in a structure to indicate it’s own InstanceVariable. We’ll see the utility of this in discussing tall and key-value structures.</a:t>
            </a:r>
          </a:p>
        </p:txBody>
      </p:sp>
      <p:sp>
        <p:nvSpPr>
          <p:cNvPr id="4" name="Slide Number Placeholder 3"/>
          <p:cNvSpPr>
            <a:spLocks noGrp="1"/>
          </p:cNvSpPr>
          <p:nvPr>
            <p:ph type="sldNum" sz="quarter" idx="5"/>
          </p:nvPr>
        </p:nvSpPr>
        <p:spPr/>
        <p:txBody>
          <a:bodyPr/>
          <a:lstStyle/>
          <a:p>
            <a:fld id="{FE0AF796-6038-4A37-81B4-65B81D74E855}" type="slidenum">
              <a:rPr lang="en-US" smtClean="0"/>
              <a:t>16</a:t>
            </a:fld>
            <a:endParaRPr lang="en-US"/>
          </a:p>
        </p:txBody>
      </p:sp>
    </p:spTree>
    <p:extLst>
      <p:ext uri="{BB962C8B-B14F-4D97-AF65-F5344CB8AC3E}">
        <p14:creationId xmlns:p14="http://schemas.microsoft.com/office/powerpoint/2010/main" val="213846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this cascade, DDI-CDI adds the ability to do detailed description of the physical representation of values as they appear in files. We tried to make this compatible with the W3C tabular data on the web standards.</a:t>
            </a:r>
          </a:p>
        </p:txBody>
      </p:sp>
      <p:sp>
        <p:nvSpPr>
          <p:cNvPr id="4" name="Slide Number Placeholder 3"/>
          <p:cNvSpPr>
            <a:spLocks noGrp="1"/>
          </p:cNvSpPr>
          <p:nvPr>
            <p:ph type="sldNum" sz="quarter" idx="5"/>
          </p:nvPr>
        </p:nvSpPr>
        <p:spPr/>
        <p:txBody>
          <a:bodyPr/>
          <a:lstStyle/>
          <a:p>
            <a:fld id="{FE0AF796-6038-4A37-81B4-65B81D74E855}" type="slidenum">
              <a:rPr lang="en-US" smtClean="0"/>
              <a:t>17</a:t>
            </a:fld>
            <a:endParaRPr lang="en-US"/>
          </a:p>
        </p:txBody>
      </p:sp>
    </p:spTree>
    <p:extLst>
      <p:ext uri="{BB962C8B-B14F-4D97-AF65-F5344CB8AC3E}">
        <p14:creationId xmlns:p14="http://schemas.microsoft.com/office/powerpoint/2010/main" val="2323675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captured information can be written to physical files with differing representations (e.g. strings) that do net really change the information content. The Value Mapping allows for an extension of the description of a physical representation that goes beyond the InstanceVariable. The ValueMapping is intended to be compatible with the W3C tabular data on the web standard.</a:t>
            </a:r>
          </a:p>
          <a:p>
            <a:endParaRPr lang="en-US" dirty="0"/>
          </a:p>
        </p:txBody>
      </p:sp>
      <p:sp>
        <p:nvSpPr>
          <p:cNvPr id="4" name="Slide Number Placeholder 3"/>
          <p:cNvSpPr>
            <a:spLocks noGrp="1"/>
          </p:cNvSpPr>
          <p:nvPr>
            <p:ph type="sldNum" sz="quarter" idx="5"/>
          </p:nvPr>
        </p:nvSpPr>
        <p:spPr/>
        <p:txBody>
          <a:bodyPr/>
          <a:lstStyle/>
          <a:p>
            <a:fld id="{FE0AF796-6038-4A37-81B4-65B81D74E855}" type="slidenum">
              <a:rPr lang="en-US" smtClean="0"/>
              <a:t>18</a:t>
            </a:fld>
            <a:endParaRPr lang="en-US"/>
          </a:p>
        </p:txBody>
      </p:sp>
    </p:spTree>
    <p:extLst>
      <p:ext uri="{BB962C8B-B14F-4D97-AF65-F5344CB8AC3E}">
        <p14:creationId xmlns:p14="http://schemas.microsoft.com/office/powerpoint/2010/main" val="22961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two files use different digit separators and decimal indicators, but are otherwise identical. They both can share the same InstanceVariable for weight (grams to the nearest 10</a:t>
            </a:r>
            <a:r>
              <a:rPr lang="en-US" baseline="30000" dirty="0"/>
              <a:t>th</a:t>
            </a:r>
            <a:r>
              <a:rPr lang="en-US" dirty="0"/>
              <a:t>) and temp (degrees C to the nearest hundredth).</a:t>
            </a:r>
          </a:p>
        </p:txBody>
      </p:sp>
      <p:sp>
        <p:nvSpPr>
          <p:cNvPr id="4" name="Slide Number Placeholder 3"/>
          <p:cNvSpPr>
            <a:spLocks noGrp="1"/>
          </p:cNvSpPr>
          <p:nvPr>
            <p:ph type="sldNum" sz="quarter" idx="5"/>
          </p:nvPr>
        </p:nvSpPr>
        <p:spPr/>
        <p:txBody>
          <a:bodyPr/>
          <a:lstStyle/>
          <a:p>
            <a:fld id="{FE0AF796-6038-4A37-81B4-65B81D74E855}" type="slidenum">
              <a:rPr lang="en-US" smtClean="0"/>
              <a:t>19</a:t>
            </a:fld>
            <a:endParaRPr lang="en-US"/>
          </a:p>
        </p:txBody>
      </p:sp>
    </p:spTree>
    <p:extLst>
      <p:ext uri="{BB962C8B-B14F-4D97-AF65-F5344CB8AC3E}">
        <p14:creationId xmlns:p14="http://schemas.microsoft.com/office/powerpoint/2010/main" val="2218266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now, DDI-CDI can describe four fundamental structure types. Wide, Tall, Key-value and dimensional. Examples follow.</a:t>
            </a:r>
          </a:p>
        </p:txBody>
      </p:sp>
      <p:sp>
        <p:nvSpPr>
          <p:cNvPr id="4" name="Slide Number Placeholder 3"/>
          <p:cNvSpPr>
            <a:spLocks noGrp="1"/>
          </p:cNvSpPr>
          <p:nvPr>
            <p:ph type="sldNum" sz="quarter" idx="5"/>
          </p:nvPr>
        </p:nvSpPr>
        <p:spPr/>
        <p:txBody>
          <a:bodyPr/>
          <a:lstStyle/>
          <a:p>
            <a:fld id="{FE0AF796-6038-4A37-81B4-65B81D74E855}" type="slidenum">
              <a:rPr lang="en-US" smtClean="0"/>
              <a:t>20</a:t>
            </a:fld>
            <a:endParaRPr lang="en-US"/>
          </a:p>
        </p:txBody>
      </p:sp>
    </p:spTree>
    <p:extLst>
      <p:ext uri="{BB962C8B-B14F-4D97-AF65-F5344CB8AC3E}">
        <p14:creationId xmlns:p14="http://schemas.microsoft.com/office/powerpoint/2010/main" val="256518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focus on data description in DDI-CDI, and in particular some of the new features in the model. One of the motivations of the CDI project was to broaden the focus of DDI beyond the somewhat survey orientation of DDI Codebook and lifecycle.</a:t>
            </a:r>
          </a:p>
          <a:p>
            <a:r>
              <a:rPr lang="en-US" dirty="0"/>
              <a:t>CDI has features that makes it possible to track data across different platforms and structures.</a:t>
            </a:r>
          </a:p>
        </p:txBody>
      </p:sp>
      <p:sp>
        <p:nvSpPr>
          <p:cNvPr id="4" name="Slide Number Placeholder 3"/>
          <p:cNvSpPr>
            <a:spLocks noGrp="1"/>
          </p:cNvSpPr>
          <p:nvPr>
            <p:ph type="sldNum" sz="quarter" idx="5"/>
          </p:nvPr>
        </p:nvSpPr>
        <p:spPr/>
        <p:txBody>
          <a:bodyPr/>
          <a:lstStyle/>
          <a:p>
            <a:fld id="{FE0AF796-6038-4A37-81B4-65B81D74E855}" type="slidenum">
              <a:rPr lang="en-US" smtClean="0"/>
              <a:t>3</a:t>
            </a:fld>
            <a:endParaRPr lang="en-US"/>
          </a:p>
        </p:txBody>
      </p:sp>
    </p:spTree>
    <p:extLst>
      <p:ext uri="{BB962C8B-B14F-4D97-AF65-F5344CB8AC3E}">
        <p14:creationId xmlns:p14="http://schemas.microsoft.com/office/powerpoint/2010/main" val="4121835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rows of our example data in a wide structure. At top the data are displayed as in a spreadsheet. Below they are displayed as tab delimited text. Each row represents one observed unit (a person) and each column contains values for one variable, for example the person’s temperature in degrees Celsius .</a:t>
            </a:r>
          </a:p>
        </p:txBody>
      </p:sp>
      <p:sp>
        <p:nvSpPr>
          <p:cNvPr id="4" name="Slide Number Placeholder 3"/>
          <p:cNvSpPr>
            <a:spLocks noGrp="1"/>
          </p:cNvSpPr>
          <p:nvPr>
            <p:ph type="sldNum" sz="quarter" idx="5"/>
          </p:nvPr>
        </p:nvSpPr>
        <p:spPr/>
        <p:txBody>
          <a:bodyPr/>
          <a:lstStyle/>
          <a:p>
            <a:fld id="{FE0AF796-6038-4A37-81B4-65B81D74E855}" type="slidenum">
              <a:rPr lang="en-US" smtClean="0"/>
              <a:t>21</a:t>
            </a:fld>
            <a:endParaRPr lang="en-US"/>
          </a:p>
        </p:txBody>
      </p:sp>
    </p:spTree>
    <p:extLst>
      <p:ext uri="{BB962C8B-B14F-4D97-AF65-F5344CB8AC3E}">
        <p14:creationId xmlns:p14="http://schemas.microsoft.com/office/powerpoint/2010/main" val="1005275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same data in a tall structure, The columns Entry and DateTime are identifiers and Position is an attribute. These are repeated from their respective row in the wide structure. The column labeled Value has the other values from both wide rows..</a:t>
            </a:r>
          </a:p>
        </p:txBody>
      </p:sp>
      <p:sp>
        <p:nvSpPr>
          <p:cNvPr id="4" name="Slide Number Placeholder 3"/>
          <p:cNvSpPr>
            <a:spLocks noGrp="1"/>
          </p:cNvSpPr>
          <p:nvPr>
            <p:ph type="sldNum" sz="quarter" idx="5"/>
          </p:nvPr>
        </p:nvSpPr>
        <p:spPr/>
        <p:txBody>
          <a:bodyPr/>
          <a:lstStyle/>
          <a:p>
            <a:fld id="{FE0AF796-6038-4A37-81B4-65B81D74E855}" type="slidenum">
              <a:rPr lang="en-US" smtClean="0"/>
              <a:t>22</a:t>
            </a:fld>
            <a:endParaRPr lang="en-US"/>
          </a:p>
        </p:txBody>
      </p:sp>
    </p:spTree>
    <p:extLst>
      <p:ext uri="{BB962C8B-B14F-4D97-AF65-F5344CB8AC3E}">
        <p14:creationId xmlns:p14="http://schemas.microsoft.com/office/powerpoint/2010/main" val="2656361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Entry, DateTime, Position, and Measure have been combined to form a single key with the components separated by underscores.</a:t>
            </a:r>
          </a:p>
        </p:txBody>
      </p:sp>
      <p:sp>
        <p:nvSpPr>
          <p:cNvPr id="4" name="Slide Number Placeholder 3"/>
          <p:cNvSpPr>
            <a:spLocks noGrp="1"/>
          </p:cNvSpPr>
          <p:nvPr>
            <p:ph type="sldNum" sz="quarter" idx="5"/>
          </p:nvPr>
        </p:nvSpPr>
        <p:spPr/>
        <p:txBody>
          <a:bodyPr/>
          <a:lstStyle/>
          <a:p>
            <a:fld id="{FE0AF796-6038-4A37-81B4-65B81D74E855}" type="slidenum">
              <a:rPr lang="en-US" smtClean="0"/>
              <a:t>23</a:t>
            </a:fld>
            <a:endParaRPr lang="en-US"/>
          </a:p>
        </p:txBody>
      </p:sp>
    </p:spTree>
    <p:extLst>
      <p:ext uri="{BB962C8B-B14F-4D97-AF65-F5344CB8AC3E}">
        <p14:creationId xmlns:p14="http://schemas.microsoft.com/office/powerpoint/2010/main" val="1137885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there are summary data (the mean of temp) in each cell. The two dimensions each have two levels Yes and No, coded here as Y and N. These come from the questions seen at the bottom of the slide.</a:t>
            </a:r>
          </a:p>
          <a:p>
            <a:endParaRPr lang="en-US" dirty="0"/>
          </a:p>
        </p:txBody>
      </p:sp>
      <p:sp>
        <p:nvSpPr>
          <p:cNvPr id="4" name="Slide Number Placeholder 3"/>
          <p:cNvSpPr>
            <a:spLocks noGrp="1"/>
          </p:cNvSpPr>
          <p:nvPr>
            <p:ph type="sldNum" sz="quarter" idx="5"/>
          </p:nvPr>
        </p:nvSpPr>
        <p:spPr/>
        <p:txBody>
          <a:bodyPr/>
          <a:lstStyle/>
          <a:p>
            <a:fld id="{FE0AF796-6038-4A37-81B4-65B81D74E855}" type="slidenum">
              <a:rPr lang="en-US" smtClean="0"/>
              <a:t>24</a:t>
            </a:fld>
            <a:endParaRPr lang="en-US"/>
          </a:p>
        </p:txBody>
      </p:sp>
    </p:spTree>
    <p:extLst>
      <p:ext uri="{BB962C8B-B14F-4D97-AF65-F5344CB8AC3E}">
        <p14:creationId xmlns:p14="http://schemas.microsoft.com/office/powerpoint/2010/main" val="2140635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preceding structures are built up as sets of DataPoints.</a:t>
            </a:r>
          </a:p>
          <a:p>
            <a:r>
              <a:rPr lang="en-US" dirty="0"/>
              <a:t>It might be worth describing this one model diagram in detail, The Datum ties together the InstanceVariable, the InstanceValue and the ConceptualValue.  Contained in a DataPoint, the InstanceValue is the physical  representation of the person’s systolic BP at that point in time. In this case it is a string. The InstanceVariable carries the metadata described earlier. </a:t>
            </a:r>
          </a:p>
          <a:p>
            <a:r>
              <a:rPr lang="en-US" dirty="0"/>
              <a:t>There could be many InstanceValues representing the same </a:t>
            </a:r>
            <a:r>
              <a:rPr lang="en-US" dirty="0" err="1"/>
              <a:t>ConceptualValue</a:t>
            </a:r>
            <a:r>
              <a:rPr lang="en-US" dirty="0"/>
              <a:t>.</a:t>
            </a:r>
          </a:p>
        </p:txBody>
      </p:sp>
      <p:sp>
        <p:nvSpPr>
          <p:cNvPr id="4" name="Slide Number Placeholder 3"/>
          <p:cNvSpPr>
            <a:spLocks noGrp="1"/>
          </p:cNvSpPr>
          <p:nvPr>
            <p:ph type="sldNum" sz="quarter" idx="5"/>
          </p:nvPr>
        </p:nvSpPr>
        <p:spPr/>
        <p:txBody>
          <a:bodyPr/>
          <a:lstStyle/>
          <a:p>
            <a:fld id="{FE0AF796-6038-4A37-81B4-65B81D74E855}" type="slidenum">
              <a:rPr lang="en-US" smtClean="0"/>
              <a:t>25</a:t>
            </a:fld>
            <a:endParaRPr lang="en-US"/>
          </a:p>
        </p:txBody>
      </p:sp>
    </p:spTree>
    <p:extLst>
      <p:ext uri="{BB962C8B-B14F-4D97-AF65-F5344CB8AC3E}">
        <p14:creationId xmlns:p14="http://schemas.microsoft.com/office/powerpoint/2010/main" val="366383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InstanceValue is only extended as a string. Almost certainly, there will be other types of InstanceValues – for example IEEE 754 float would be a good candidate, DDI-CDI could be extended to cover qualitative data like images and audio clips., </a:t>
            </a:r>
          </a:p>
        </p:txBody>
      </p:sp>
      <p:sp>
        <p:nvSpPr>
          <p:cNvPr id="4" name="Slide Number Placeholder 3"/>
          <p:cNvSpPr>
            <a:spLocks noGrp="1"/>
          </p:cNvSpPr>
          <p:nvPr>
            <p:ph type="sldNum" sz="quarter" idx="5"/>
          </p:nvPr>
        </p:nvSpPr>
        <p:spPr/>
        <p:txBody>
          <a:bodyPr/>
          <a:lstStyle/>
          <a:p>
            <a:fld id="{FE0AF796-6038-4A37-81B4-65B81D74E855}" type="slidenum">
              <a:rPr lang="en-US" smtClean="0"/>
              <a:t>26</a:t>
            </a:fld>
            <a:endParaRPr lang="en-US"/>
          </a:p>
        </p:txBody>
      </p:sp>
    </p:spTree>
    <p:extLst>
      <p:ext uri="{BB962C8B-B14F-4D97-AF65-F5344CB8AC3E}">
        <p14:creationId xmlns:p14="http://schemas.microsoft.com/office/powerpoint/2010/main" val="3773153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The DataPoint may reside in some more complex structure, Here that would be a WideDataset produced by some Activity.</a:t>
            </a:r>
          </a:p>
        </p:txBody>
      </p:sp>
      <p:sp>
        <p:nvSpPr>
          <p:cNvPr id="4" name="Slide Number Placeholder 3"/>
          <p:cNvSpPr>
            <a:spLocks noGrp="1"/>
          </p:cNvSpPr>
          <p:nvPr>
            <p:ph type="sldNum" sz="quarter" idx="5"/>
          </p:nvPr>
        </p:nvSpPr>
        <p:spPr/>
        <p:txBody>
          <a:bodyPr/>
          <a:lstStyle/>
          <a:p>
            <a:fld id="{FE0AF796-6038-4A37-81B4-65B81D74E855}" type="slidenum">
              <a:rPr lang="en-US" smtClean="0"/>
              <a:t>27</a:t>
            </a:fld>
            <a:endParaRPr lang="en-US"/>
          </a:p>
        </p:txBody>
      </p:sp>
    </p:spTree>
    <p:extLst>
      <p:ext uri="{BB962C8B-B14F-4D97-AF65-F5344CB8AC3E}">
        <p14:creationId xmlns:p14="http://schemas.microsoft.com/office/powerpoint/2010/main" val="3133152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motivating factors in going with the datum approach is posed by describing the column labeled Value here. Each cell in the column might have a different associated bundle of information that we have in the Instance variable – it’s concept, value domain, and unit of measurement, even perhaps its unit type. A stream might contain values from an air sensor, a water sensor and more.</a:t>
            </a:r>
          </a:p>
        </p:txBody>
      </p:sp>
      <p:sp>
        <p:nvSpPr>
          <p:cNvPr id="4" name="Slide Number Placeholder 3"/>
          <p:cNvSpPr>
            <a:spLocks noGrp="1"/>
          </p:cNvSpPr>
          <p:nvPr>
            <p:ph type="sldNum" sz="quarter" idx="5"/>
          </p:nvPr>
        </p:nvSpPr>
        <p:spPr/>
        <p:txBody>
          <a:bodyPr/>
          <a:lstStyle/>
          <a:p>
            <a:fld id="{FE0AF796-6038-4A37-81B4-65B81D74E855}" type="slidenum">
              <a:rPr lang="en-US" smtClean="0"/>
              <a:t>28</a:t>
            </a:fld>
            <a:endParaRPr lang="en-US"/>
          </a:p>
        </p:txBody>
      </p:sp>
    </p:spTree>
    <p:extLst>
      <p:ext uri="{BB962C8B-B14F-4D97-AF65-F5344CB8AC3E}">
        <p14:creationId xmlns:p14="http://schemas.microsoft.com/office/powerpoint/2010/main" val="2306517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versions of DDI could not easily describe a column like the Value column in the previous example. DDI Codebook and Lifecycle described tables as a set of records and records as a sequence of variables. They would have had to describe the table as a set of heterogenous records. It would be hard to track the flow of data from transformations between wide and tall. These transformations are common operations in many statistical and data management packages.</a:t>
            </a:r>
          </a:p>
          <a:p>
            <a:r>
              <a:rPr lang="en-US" dirty="0"/>
              <a:t>By building up structures from DataPoints (cells) DDI-CDI allows for following a </a:t>
            </a:r>
            <a:r>
              <a:rPr lang="en-US" dirty="0" err="1"/>
              <a:t>DataPOint</a:t>
            </a:r>
            <a:r>
              <a:rPr lang="en-US" dirty="0"/>
              <a:t> as it moves among different structures.</a:t>
            </a:r>
          </a:p>
        </p:txBody>
      </p:sp>
      <p:sp>
        <p:nvSpPr>
          <p:cNvPr id="4" name="Slide Number Placeholder 3"/>
          <p:cNvSpPr>
            <a:spLocks noGrp="1"/>
          </p:cNvSpPr>
          <p:nvPr>
            <p:ph type="sldNum" sz="quarter" idx="5"/>
          </p:nvPr>
        </p:nvSpPr>
        <p:spPr/>
        <p:txBody>
          <a:bodyPr/>
          <a:lstStyle/>
          <a:p>
            <a:fld id="{FE0AF796-6038-4A37-81B4-65B81D74E855}" type="slidenum">
              <a:rPr lang="en-US" smtClean="0"/>
              <a:t>29</a:t>
            </a:fld>
            <a:endParaRPr lang="en-US"/>
          </a:p>
        </p:txBody>
      </p:sp>
    </p:spTree>
    <p:extLst>
      <p:ext uri="{BB962C8B-B14F-4D97-AF65-F5344CB8AC3E}">
        <p14:creationId xmlns:p14="http://schemas.microsoft.com/office/powerpoint/2010/main" val="780609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unknown, anymore to have metadata at the cell(DataPoint) level. Excel, for example has built-in styles for cells allowing them to be labeled with standard or custom styles.</a:t>
            </a:r>
          </a:p>
          <a:p>
            <a:r>
              <a:rPr lang="en-US" dirty="0"/>
              <a:t>DDI-CDI allows for a package of metadata to be attached to an individual DataPoint. There have been suggestions that this package (the Annotation class) be structured differently but the ability to attach that set of information at the DataPoint level should not change.</a:t>
            </a:r>
          </a:p>
        </p:txBody>
      </p:sp>
      <p:sp>
        <p:nvSpPr>
          <p:cNvPr id="4" name="Slide Number Placeholder 3"/>
          <p:cNvSpPr>
            <a:spLocks noGrp="1"/>
          </p:cNvSpPr>
          <p:nvPr>
            <p:ph type="sldNum" sz="quarter" idx="5"/>
          </p:nvPr>
        </p:nvSpPr>
        <p:spPr/>
        <p:txBody>
          <a:bodyPr/>
          <a:lstStyle/>
          <a:p>
            <a:fld id="{FE0AF796-6038-4A37-81B4-65B81D74E855}" type="slidenum">
              <a:rPr lang="en-US" smtClean="0"/>
              <a:t>30</a:t>
            </a:fld>
            <a:endParaRPr lang="en-US"/>
          </a:p>
        </p:txBody>
      </p:sp>
    </p:spTree>
    <p:extLst>
      <p:ext uri="{BB962C8B-B14F-4D97-AF65-F5344CB8AC3E}">
        <p14:creationId xmlns:p14="http://schemas.microsoft.com/office/powerpoint/2010/main" val="292805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we’ll use a set of sample data that might be collected in the screenings that are common now for the Covid19 pandemic. These include biometric and survey type data. This photo shows some of the instruments that might be used to collect the data in  a home setting.</a:t>
            </a:r>
          </a:p>
        </p:txBody>
      </p:sp>
      <p:sp>
        <p:nvSpPr>
          <p:cNvPr id="4" name="Slide Number Placeholder 3"/>
          <p:cNvSpPr>
            <a:spLocks noGrp="1"/>
          </p:cNvSpPr>
          <p:nvPr>
            <p:ph type="sldNum" sz="quarter" idx="5"/>
          </p:nvPr>
        </p:nvSpPr>
        <p:spPr/>
        <p:txBody>
          <a:bodyPr/>
          <a:lstStyle/>
          <a:p>
            <a:fld id="{FE0AF796-6038-4A37-81B4-65B81D74E855}" type="slidenum">
              <a:rPr lang="en-US" smtClean="0"/>
              <a:t>4</a:t>
            </a:fld>
            <a:endParaRPr lang="en-US"/>
          </a:p>
        </p:txBody>
      </p:sp>
    </p:spTree>
    <p:extLst>
      <p:ext uri="{BB962C8B-B14F-4D97-AF65-F5344CB8AC3E}">
        <p14:creationId xmlns:p14="http://schemas.microsoft.com/office/powerpoint/2010/main" val="2388096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DDI-CDI allows for identifying DataPoints through the use of keys. </a:t>
            </a:r>
          </a:p>
        </p:txBody>
      </p:sp>
      <p:sp>
        <p:nvSpPr>
          <p:cNvPr id="4" name="Slide Number Placeholder 3"/>
          <p:cNvSpPr>
            <a:spLocks noGrp="1"/>
          </p:cNvSpPr>
          <p:nvPr>
            <p:ph type="sldNum" sz="quarter" idx="5"/>
          </p:nvPr>
        </p:nvSpPr>
        <p:spPr/>
        <p:txBody>
          <a:bodyPr/>
          <a:lstStyle/>
          <a:p>
            <a:fld id="{FE0AF796-6038-4A37-81B4-65B81D74E855}" type="slidenum">
              <a:rPr lang="en-US" smtClean="0"/>
              <a:t>31</a:t>
            </a:fld>
            <a:endParaRPr lang="en-US"/>
          </a:p>
        </p:txBody>
      </p:sp>
    </p:spTree>
    <p:extLst>
      <p:ext uri="{BB962C8B-B14F-4D97-AF65-F5344CB8AC3E}">
        <p14:creationId xmlns:p14="http://schemas.microsoft.com/office/powerpoint/2010/main" val="2774353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DDI-CDI uses keys to place DataPoints in a structure</a:t>
            </a:r>
          </a:p>
        </p:txBody>
      </p:sp>
      <p:sp>
        <p:nvSpPr>
          <p:cNvPr id="4" name="Slide Number Placeholder 3"/>
          <p:cNvSpPr>
            <a:spLocks noGrp="1"/>
          </p:cNvSpPr>
          <p:nvPr>
            <p:ph type="sldNum" sz="quarter" idx="5"/>
          </p:nvPr>
        </p:nvSpPr>
        <p:spPr/>
        <p:txBody>
          <a:bodyPr/>
          <a:lstStyle/>
          <a:p>
            <a:fld id="{FE0AF796-6038-4A37-81B4-65B81D74E855}" type="slidenum">
              <a:rPr lang="en-US" smtClean="0"/>
              <a:t>32</a:t>
            </a:fld>
            <a:endParaRPr lang="en-US"/>
          </a:p>
        </p:txBody>
      </p:sp>
    </p:spTree>
    <p:extLst>
      <p:ext uri="{BB962C8B-B14F-4D97-AF65-F5344CB8AC3E}">
        <p14:creationId xmlns:p14="http://schemas.microsoft.com/office/powerpoint/2010/main" val="2791618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DDI-CDI builds up compound keys from components. For Long structures there are identifier, measure and attribute components. Here Position is intended as an attribute of the blood pressure measurement. More on that in the next slide. A long structure has a column that is problematic for describing this as a traditional record. The Value column does not have a single concept or datatype., instead there is another column that has a code that indicates what the measure is. This is a common type of  structure for event or stream data. Here, he value column is associated with a VariableValueComponent and the Measure column is associated with the VariableDescriptorComponent. </a:t>
            </a:r>
          </a:p>
        </p:txBody>
      </p:sp>
      <p:sp>
        <p:nvSpPr>
          <p:cNvPr id="4" name="Slide Number Placeholder 3"/>
          <p:cNvSpPr>
            <a:spLocks noGrp="1"/>
          </p:cNvSpPr>
          <p:nvPr>
            <p:ph type="sldNum" sz="quarter" idx="5"/>
          </p:nvPr>
        </p:nvSpPr>
        <p:spPr/>
        <p:txBody>
          <a:bodyPr/>
          <a:lstStyle/>
          <a:p>
            <a:fld id="{FE0AF796-6038-4A37-81B4-65B81D74E855}" type="slidenum">
              <a:rPr lang="en-US" smtClean="0"/>
              <a:t>33</a:t>
            </a:fld>
            <a:endParaRPr lang="en-US"/>
          </a:p>
        </p:txBody>
      </p:sp>
    </p:spTree>
    <p:extLst>
      <p:ext uri="{BB962C8B-B14F-4D97-AF65-F5344CB8AC3E}">
        <p14:creationId xmlns:p14="http://schemas.microsoft.com/office/powerpoint/2010/main" val="2298519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use of keys also makes it natural for DDI-CDI to describe key-value structures in a way that can map to the other types of structures.</a:t>
            </a:r>
          </a:p>
        </p:txBody>
      </p:sp>
      <p:sp>
        <p:nvSpPr>
          <p:cNvPr id="4" name="Slide Number Placeholder 3"/>
          <p:cNvSpPr>
            <a:spLocks noGrp="1"/>
          </p:cNvSpPr>
          <p:nvPr>
            <p:ph type="sldNum" sz="quarter" idx="5"/>
          </p:nvPr>
        </p:nvSpPr>
        <p:spPr/>
        <p:txBody>
          <a:bodyPr/>
          <a:lstStyle/>
          <a:p>
            <a:fld id="{FE0AF796-6038-4A37-81B4-65B81D74E855}" type="slidenum">
              <a:rPr lang="en-US" smtClean="0"/>
              <a:t>34</a:t>
            </a:fld>
            <a:endParaRPr lang="en-US"/>
          </a:p>
        </p:txBody>
      </p:sp>
    </p:spTree>
    <p:extLst>
      <p:ext uri="{BB962C8B-B14F-4D97-AF65-F5344CB8AC3E}">
        <p14:creationId xmlns:p14="http://schemas.microsoft.com/office/powerpoint/2010/main" val="3618863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with the other structures, a dimensional structure places DataPoints into the structure through the use of keys. The additional components of the keys needed for that is too complex to go into here, but it is basically an extension of the components for the wide and long structures. </a:t>
            </a:r>
          </a:p>
          <a:p>
            <a:r>
              <a:rPr lang="en-US" dirty="0"/>
              <a:t>As such this approach should help track the microdata that contribute to the aggregate values in each cell of a dimensional structure.</a:t>
            </a:r>
          </a:p>
        </p:txBody>
      </p:sp>
      <p:sp>
        <p:nvSpPr>
          <p:cNvPr id="4" name="Slide Number Placeholder 3"/>
          <p:cNvSpPr>
            <a:spLocks noGrp="1"/>
          </p:cNvSpPr>
          <p:nvPr>
            <p:ph type="sldNum" sz="quarter" idx="5"/>
          </p:nvPr>
        </p:nvSpPr>
        <p:spPr/>
        <p:txBody>
          <a:bodyPr/>
          <a:lstStyle/>
          <a:p>
            <a:fld id="{FE0AF796-6038-4A37-81B4-65B81D74E855}" type="slidenum">
              <a:rPr lang="en-US" smtClean="0"/>
              <a:t>35</a:t>
            </a:fld>
            <a:endParaRPr lang="en-US"/>
          </a:p>
        </p:txBody>
      </p:sp>
    </p:spTree>
    <p:extLst>
      <p:ext uri="{BB962C8B-B14F-4D97-AF65-F5344CB8AC3E}">
        <p14:creationId xmlns:p14="http://schemas.microsoft.com/office/powerpoint/2010/main" val="2651638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Position is intended as an attribute of the blood pressure measurement. In the tall structure that can be made clear by only having it in the relevant rows. In the wide structure that is not possible.</a:t>
            </a:r>
          </a:p>
          <a:p>
            <a:r>
              <a:rPr lang="en-US" dirty="0"/>
              <a:t>The VariableCollection shown earlier could be useful for the wide structure to indicate that position is an attribute of the blood pressure measures.</a:t>
            </a:r>
          </a:p>
          <a:p>
            <a:endParaRPr lang="en-US" dirty="0"/>
          </a:p>
        </p:txBody>
      </p:sp>
      <p:sp>
        <p:nvSpPr>
          <p:cNvPr id="4" name="Slide Number Placeholder 3"/>
          <p:cNvSpPr>
            <a:spLocks noGrp="1"/>
          </p:cNvSpPr>
          <p:nvPr>
            <p:ph type="sldNum" sz="quarter" idx="5"/>
          </p:nvPr>
        </p:nvSpPr>
        <p:spPr/>
        <p:txBody>
          <a:bodyPr/>
          <a:lstStyle/>
          <a:p>
            <a:fld id="{FE0AF796-6038-4A37-81B4-65B81D74E855}" type="slidenum">
              <a:rPr lang="en-US" smtClean="0"/>
              <a:t>36</a:t>
            </a:fld>
            <a:endParaRPr lang="en-US"/>
          </a:p>
        </p:txBody>
      </p:sp>
    </p:spTree>
    <p:extLst>
      <p:ext uri="{BB962C8B-B14F-4D97-AF65-F5344CB8AC3E}">
        <p14:creationId xmlns:p14="http://schemas.microsoft.com/office/powerpoint/2010/main" val="406390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DDI-CDI carries forward the descriptive properties for elements that are found in earlier versions of DDI. These also map to Dublin Core and Schema.org.</a:t>
            </a:r>
          </a:p>
        </p:txBody>
      </p:sp>
      <p:sp>
        <p:nvSpPr>
          <p:cNvPr id="4" name="Slide Number Placeholder 3"/>
          <p:cNvSpPr>
            <a:spLocks noGrp="1"/>
          </p:cNvSpPr>
          <p:nvPr>
            <p:ph type="sldNum" sz="quarter" idx="5"/>
          </p:nvPr>
        </p:nvSpPr>
        <p:spPr/>
        <p:txBody>
          <a:bodyPr/>
          <a:lstStyle/>
          <a:p>
            <a:fld id="{FE0AF796-6038-4A37-81B4-65B81D74E855}" type="slidenum">
              <a:rPr lang="en-US" smtClean="0"/>
              <a:t>37</a:t>
            </a:fld>
            <a:endParaRPr lang="en-US"/>
          </a:p>
        </p:txBody>
      </p:sp>
    </p:spTree>
    <p:extLst>
      <p:ext uri="{BB962C8B-B14F-4D97-AF65-F5344CB8AC3E}">
        <p14:creationId xmlns:p14="http://schemas.microsoft.com/office/powerpoint/2010/main" val="789571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CDI-CDI has an underlying pattern for Collections of things that ensures consistency in descriptions of things like lists of DataPoints in a record segment, or networks  of steps in a parallelized procedure.</a:t>
            </a:r>
          </a:p>
        </p:txBody>
      </p:sp>
      <p:sp>
        <p:nvSpPr>
          <p:cNvPr id="4" name="Slide Number Placeholder 3"/>
          <p:cNvSpPr>
            <a:spLocks noGrp="1"/>
          </p:cNvSpPr>
          <p:nvPr>
            <p:ph type="sldNum" sz="quarter" idx="5"/>
          </p:nvPr>
        </p:nvSpPr>
        <p:spPr/>
        <p:txBody>
          <a:bodyPr/>
          <a:lstStyle/>
          <a:p>
            <a:fld id="{FE0AF796-6038-4A37-81B4-65B81D74E855}" type="slidenum">
              <a:rPr lang="en-US" smtClean="0"/>
              <a:t>38</a:t>
            </a:fld>
            <a:endParaRPr lang="en-US"/>
          </a:p>
        </p:txBody>
      </p:sp>
    </p:spTree>
    <p:extLst>
      <p:ext uri="{BB962C8B-B14F-4D97-AF65-F5344CB8AC3E}">
        <p14:creationId xmlns:p14="http://schemas.microsoft.com/office/powerpoint/2010/main" val="3631849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 of a collection in DDI-CDI would be the VariableCollection. The graph at the bottom here is a network diagram of the relationships among four of the ConceptualVariables in our example. Systolic and diastolic are in a VariableCollection together and weight and pulse have conceptual relationships to that collection. This is the kind of structure that can be described for a collection of variables. Since RepresentedVariable and InstanceVariable extend ConceptualVariable, similar structures may be described for them, or even among all three types of variables in the cascade. </a:t>
            </a:r>
          </a:p>
          <a:p>
            <a:r>
              <a:rPr lang="en-US" dirty="0"/>
              <a:t>The same kind of structure can be described for Concepts and LogicalRecords.</a:t>
            </a:r>
          </a:p>
        </p:txBody>
      </p:sp>
      <p:sp>
        <p:nvSpPr>
          <p:cNvPr id="4" name="Slide Number Placeholder 3"/>
          <p:cNvSpPr>
            <a:spLocks noGrp="1"/>
          </p:cNvSpPr>
          <p:nvPr>
            <p:ph type="sldNum" sz="quarter" idx="5"/>
          </p:nvPr>
        </p:nvSpPr>
        <p:spPr/>
        <p:txBody>
          <a:bodyPr/>
          <a:lstStyle/>
          <a:p>
            <a:fld id="{FE0AF796-6038-4A37-81B4-65B81D74E855}" type="slidenum">
              <a:rPr lang="en-US" smtClean="0"/>
              <a:t>39</a:t>
            </a:fld>
            <a:endParaRPr lang="en-US"/>
          </a:p>
        </p:txBody>
      </p:sp>
    </p:spTree>
    <p:extLst>
      <p:ext uri="{BB962C8B-B14F-4D97-AF65-F5344CB8AC3E}">
        <p14:creationId xmlns:p14="http://schemas.microsoft.com/office/powerpoint/2010/main" val="403554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notion of describing data encompasses a broad range of information types. What is important in the description depends on the purpose of the description, the intended audience and the level of description needed. Data can be described at the study level, like might be found in the methods section of a paper, at the dataset or variable level, like an archive might do to support discovery, or at  the file or record level for data exchange.</a:t>
            </a:r>
          </a:p>
          <a:p>
            <a:r>
              <a:rPr lang="en-US" dirty="0"/>
              <a:t>The descriptions can be at a conceptual level, or more concrete levels like details of how the data are represented.</a:t>
            </a:r>
          </a:p>
          <a:p>
            <a:r>
              <a:rPr lang="en-US" dirty="0"/>
              <a:t>DDI CDI adds a finer level of description than previous releases by allowing description at the datum or cell level.</a:t>
            </a:r>
          </a:p>
        </p:txBody>
      </p:sp>
      <p:sp>
        <p:nvSpPr>
          <p:cNvPr id="4" name="Slide Number Placeholder 3"/>
          <p:cNvSpPr>
            <a:spLocks noGrp="1"/>
          </p:cNvSpPr>
          <p:nvPr>
            <p:ph type="sldNum" sz="quarter" idx="5"/>
          </p:nvPr>
        </p:nvSpPr>
        <p:spPr/>
        <p:txBody>
          <a:bodyPr/>
          <a:lstStyle/>
          <a:p>
            <a:fld id="{FE0AF796-6038-4A37-81B4-65B81D74E855}" type="slidenum">
              <a:rPr lang="en-US" smtClean="0"/>
              <a:t>5</a:t>
            </a:fld>
            <a:endParaRPr lang="en-US"/>
          </a:p>
        </p:txBody>
      </p:sp>
    </p:spTree>
    <p:extLst>
      <p:ext uri="{BB962C8B-B14F-4D97-AF65-F5344CB8AC3E}">
        <p14:creationId xmlns:p14="http://schemas.microsoft.com/office/powerpoint/2010/main" val="288556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may be described to fulfill an number of purposes. Many of these are interrelated. It might be important to describe the meaning of variables, for example, by describing related concepts and their intended value domains. It might be important to describe the provenance of the data. Knowing the process that generated the data would also inform the meaning of the data. An administrator might want information needed for assuring data quality, or for reporting purposes. An archive might need specific information to enhance discovery of data for its users. Users of the data would need specifics about the layout and representation of the data.</a:t>
            </a:r>
          </a:p>
        </p:txBody>
      </p:sp>
      <p:sp>
        <p:nvSpPr>
          <p:cNvPr id="4" name="Slide Number Placeholder 3"/>
          <p:cNvSpPr>
            <a:spLocks noGrp="1"/>
          </p:cNvSpPr>
          <p:nvPr>
            <p:ph type="sldNum" sz="quarter" idx="5"/>
          </p:nvPr>
        </p:nvSpPr>
        <p:spPr/>
        <p:txBody>
          <a:bodyPr/>
          <a:lstStyle/>
          <a:p>
            <a:fld id="{FE0AF796-6038-4A37-81B4-65B81D74E855}" type="slidenum">
              <a:rPr lang="en-US" smtClean="0"/>
              <a:t>6</a:t>
            </a:fld>
            <a:endParaRPr lang="en-US"/>
          </a:p>
        </p:txBody>
      </p:sp>
    </p:spTree>
    <p:extLst>
      <p:ext uri="{BB962C8B-B14F-4D97-AF65-F5344CB8AC3E}">
        <p14:creationId xmlns:p14="http://schemas.microsoft.com/office/powerpoint/2010/main" val="1855644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just mentioned, the type of metadata needed will depend on the audience for the data or the metadata. Data creators may be interested in metadata that would allow them to collect new data compatible with existing data and to use metadata driven processes. Data creators are also consumers of data collected by their past selves. They need to record information that allows the data to be reused by themselves and others. As mentioned, archives, administrators and funders all may have specific needs. </a:t>
            </a:r>
          </a:p>
        </p:txBody>
      </p:sp>
      <p:sp>
        <p:nvSpPr>
          <p:cNvPr id="4" name="Slide Number Placeholder 3"/>
          <p:cNvSpPr>
            <a:spLocks noGrp="1"/>
          </p:cNvSpPr>
          <p:nvPr>
            <p:ph type="sldNum" sz="quarter" idx="5"/>
          </p:nvPr>
        </p:nvSpPr>
        <p:spPr/>
        <p:txBody>
          <a:bodyPr/>
          <a:lstStyle/>
          <a:p>
            <a:fld id="{FE0AF796-6038-4A37-81B4-65B81D74E855}" type="slidenum">
              <a:rPr lang="en-US" smtClean="0"/>
              <a:t>7</a:t>
            </a:fld>
            <a:endParaRPr lang="en-US"/>
          </a:p>
        </p:txBody>
      </p:sp>
    </p:spTree>
    <p:extLst>
      <p:ext uri="{BB962C8B-B14F-4D97-AF65-F5344CB8AC3E}">
        <p14:creationId xmlns:p14="http://schemas.microsoft.com/office/powerpoint/2010/main" val="288416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descriptive information might also be categorize as existing at multiple levels Different information is needed at the study, dataset, record and variables level.  Different information is needed at the broad conceptual level about a variable than at the level of actually making measurements or using collected data.</a:t>
            </a:r>
          </a:p>
        </p:txBody>
      </p:sp>
      <p:sp>
        <p:nvSpPr>
          <p:cNvPr id="4" name="Slide Number Placeholder 3"/>
          <p:cNvSpPr>
            <a:spLocks noGrp="1"/>
          </p:cNvSpPr>
          <p:nvPr>
            <p:ph type="sldNum" sz="quarter" idx="5"/>
          </p:nvPr>
        </p:nvSpPr>
        <p:spPr/>
        <p:txBody>
          <a:bodyPr/>
          <a:lstStyle/>
          <a:p>
            <a:fld id="{FE0AF796-6038-4A37-81B4-65B81D74E855}" type="slidenum">
              <a:rPr lang="en-US" smtClean="0"/>
              <a:t>8</a:t>
            </a:fld>
            <a:endParaRPr lang="en-US"/>
          </a:p>
        </p:txBody>
      </p:sp>
    </p:spTree>
    <p:extLst>
      <p:ext uri="{BB962C8B-B14F-4D97-AF65-F5344CB8AC3E}">
        <p14:creationId xmlns:p14="http://schemas.microsoft.com/office/powerpoint/2010/main" val="339608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DDI CDI allows for different information to be recorded for each cell in a table. As we’ll see this also means that all of the most specific information about the representation of values needs to be represented separately from the level of a whole column in a traditional rectangular unit record table. DDI-CDI can separate recording information about structure (a column) from recording information about meaning (a variable)</a:t>
            </a:r>
          </a:p>
        </p:txBody>
      </p:sp>
      <p:sp>
        <p:nvSpPr>
          <p:cNvPr id="4" name="Slide Number Placeholder 3"/>
          <p:cNvSpPr>
            <a:spLocks noGrp="1"/>
          </p:cNvSpPr>
          <p:nvPr>
            <p:ph type="sldNum" sz="quarter" idx="5"/>
          </p:nvPr>
        </p:nvSpPr>
        <p:spPr/>
        <p:txBody>
          <a:bodyPr/>
          <a:lstStyle/>
          <a:p>
            <a:fld id="{FE0AF796-6038-4A37-81B4-65B81D74E855}" type="slidenum">
              <a:rPr lang="en-US" smtClean="0"/>
              <a:t>9</a:t>
            </a:fld>
            <a:endParaRPr lang="en-US"/>
          </a:p>
        </p:txBody>
      </p:sp>
    </p:spTree>
    <p:extLst>
      <p:ext uri="{BB962C8B-B14F-4D97-AF65-F5344CB8AC3E}">
        <p14:creationId xmlns:p14="http://schemas.microsoft.com/office/powerpoint/2010/main" val="1764298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an number of enhancements over previous versions of DDI that DDI-CDI offers. Here is a list of some of them. The following slides will discuss these in more detail.</a:t>
            </a:r>
          </a:p>
        </p:txBody>
      </p:sp>
      <p:sp>
        <p:nvSpPr>
          <p:cNvPr id="4" name="Slide Number Placeholder 3"/>
          <p:cNvSpPr>
            <a:spLocks noGrp="1"/>
          </p:cNvSpPr>
          <p:nvPr>
            <p:ph type="sldNum" sz="quarter" idx="5"/>
          </p:nvPr>
        </p:nvSpPr>
        <p:spPr/>
        <p:txBody>
          <a:bodyPr/>
          <a:lstStyle/>
          <a:p>
            <a:fld id="{FE0AF796-6038-4A37-81B4-65B81D74E855}" type="slidenum">
              <a:rPr lang="en-US" smtClean="0"/>
              <a:t>10</a:t>
            </a:fld>
            <a:endParaRPr lang="en-US"/>
          </a:p>
        </p:txBody>
      </p:sp>
    </p:spTree>
    <p:extLst>
      <p:ext uri="{BB962C8B-B14F-4D97-AF65-F5344CB8AC3E}">
        <p14:creationId xmlns:p14="http://schemas.microsoft.com/office/powerpoint/2010/main" val="365151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7/13/2020</a:t>
            </a:r>
          </a:p>
        </p:txBody>
      </p:sp>
      <p:sp>
        <p:nvSpPr>
          <p:cNvPr id="5" name="Footer Placeholder 4"/>
          <p:cNvSpPr>
            <a:spLocks noGrp="1"/>
          </p:cNvSpPr>
          <p:nvPr>
            <p:ph type="ftr" sz="quarter" idx="11"/>
          </p:nvPr>
        </p:nvSpPr>
        <p:spPr/>
        <p:txBody>
          <a:bodyPr/>
          <a:lstStyle/>
          <a:p>
            <a:r>
              <a:rPr lang="en-US"/>
              <a:t>Data Description with DDI-CDI</a:t>
            </a:r>
          </a:p>
        </p:txBody>
      </p:sp>
      <p:sp>
        <p:nvSpPr>
          <p:cNvPr id="6" name="Slide Number Placeholder 5"/>
          <p:cNvSpPr>
            <a:spLocks noGrp="1"/>
          </p:cNvSpPr>
          <p:nvPr>
            <p:ph type="sldNum" sz="quarter" idx="12"/>
          </p:nvPr>
        </p:nvSpPr>
        <p:spPr/>
        <p:txBody>
          <a:bodyPr/>
          <a:lstStyle/>
          <a:p>
            <a:fld id="{39D5BB9F-D377-4238-A2D8-250F9E7AEDE2}" type="slidenum">
              <a:rPr lang="en-US" smtClean="0"/>
              <a:t>‹#›</a:t>
            </a:fld>
            <a:endParaRPr lang="en-US"/>
          </a:p>
        </p:txBody>
      </p:sp>
    </p:spTree>
    <p:extLst>
      <p:ext uri="{BB962C8B-B14F-4D97-AF65-F5344CB8AC3E}">
        <p14:creationId xmlns:p14="http://schemas.microsoft.com/office/powerpoint/2010/main" val="113006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7/13/2020</a:t>
            </a:r>
          </a:p>
        </p:txBody>
      </p:sp>
      <p:sp>
        <p:nvSpPr>
          <p:cNvPr id="5" name="Footer Placeholder 4"/>
          <p:cNvSpPr>
            <a:spLocks noGrp="1"/>
          </p:cNvSpPr>
          <p:nvPr>
            <p:ph type="ftr" sz="quarter" idx="11"/>
          </p:nvPr>
        </p:nvSpPr>
        <p:spPr/>
        <p:txBody>
          <a:bodyPr/>
          <a:lstStyle/>
          <a:p>
            <a:r>
              <a:rPr lang="en-US"/>
              <a:t>Data Description with DDI-CDI</a:t>
            </a:r>
          </a:p>
        </p:txBody>
      </p:sp>
      <p:sp>
        <p:nvSpPr>
          <p:cNvPr id="6" name="Slide Number Placeholder 5"/>
          <p:cNvSpPr>
            <a:spLocks noGrp="1"/>
          </p:cNvSpPr>
          <p:nvPr>
            <p:ph type="sldNum" sz="quarter" idx="12"/>
          </p:nvPr>
        </p:nvSpPr>
        <p:spPr/>
        <p:txBody>
          <a:bodyPr/>
          <a:lstStyle/>
          <a:p>
            <a:fld id="{39D5BB9F-D377-4238-A2D8-250F9E7AEDE2}" type="slidenum">
              <a:rPr lang="en-US" smtClean="0"/>
              <a:t>‹#›</a:t>
            </a:fld>
            <a:endParaRPr lang="en-US"/>
          </a:p>
        </p:txBody>
      </p:sp>
    </p:spTree>
    <p:extLst>
      <p:ext uri="{BB962C8B-B14F-4D97-AF65-F5344CB8AC3E}">
        <p14:creationId xmlns:p14="http://schemas.microsoft.com/office/powerpoint/2010/main" val="163223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7/13/2020</a:t>
            </a:r>
          </a:p>
        </p:txBody>
      </p:sp>
      <p:sp>
        <p:nvSpPr>
          <p:cNvPr id="5" name="Footer Placeholder 4"/>
          <p:cNvSpPr>
            <a:spLocks noGrp="1"/>
          </p:cNvSpPr>
          <p:nvPr>
            <p:ph type="ftr" sz="quarter" idx="11"/>
          </p:nvPr>
        </p:nvSpPr>
        <p:spPr/>
        <p:txBody>
          <a:bodyPr/>
          <a:lstStyle/>
          <a:p>
            <a:r>
              <a:rPr lang="en-US"/>
              <a:t>Data Description with DDI-CDI</a:t>
            </a:r>
          </a:p>
        </p:txBody>
      </p:sp>
      <p:sp>
        <p:nvSpPr>
          <p:cNvPr id="6" name="Slide Number Placeholder 5"/>
          <p:cNvSpPr>
            <a:spLocks noGrp="1"/>
          </p:cNvSpPr>
          <p:nvPr>
            <p:ph type="sldNum" sz="quarter" idx="12"/>
          </p:nvPr>
        </p:nvSpPr>
        <p:spPr/>
        <p:txBody>
          <a:bodyPr/>
          <a:lstStyle/>
          <a:p>
            <a:fld id="{39D5BB9F-D377-4238-A2D8-250F9E7AEDE2}" type="slidenum">
              <a:rPr lang="en-US" smtClean="0"/>
              <a:t>‹#›</a:t>
            </a:fld>
            <a:endParaRPr lang="en-US"/>
          </a:p>
        </p:txBody>
      </p:sp>
    </p:spTree>
    <p:extLst>
      <p:ext uri="{BB962C8B-B14F-4D97-AF65-F5344CB8AC3E}">
        <p14:creationId xmlns:p14="http://schemas.microsoft.com/office/powerpoint/2010/main" val="123960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7/13/2020</a:t>
            </a:r>
          </a:p>
        </p:txBody>
      </p:sp>
      <p:sp>
        <p:nvSpPr>
          <p:cNvPr id="5" name="Footer Placeholder 4"/>
          <p:cNvSpPr>
            <a:spLocks noGrp="1"/>
          </p:cNvSpPr>
          <p:nvPr>
            <p:ph type="ftr" sz="quarter" idx="11"/>
          </p:nvPr>
        </p:nvSpPr>
        <p:spPr/>
        <p:txBody>
          <a:bodyPr/>
          <a:lstStyle/>
          <a:p>
            <a:r>
              <a:rPr lang="en-US"/>
              <a:t>Data Description with DDI-CDI</a:t>
            </a:r>
          </a:p>
        </p:txBody>
      </p:sp>
      <p:sp>
        <p:nvSpPr>
          <p:cNvPr id="6" name="Slide Number Placeholder 5"/>
          <p:cNvSpPr>
            <a:spLocks noGrp="1"/>
          </p:cNvSpPr>
          <p:nvPr>
            <p:ph type="sldNum" sz="quarter" idx="12"/>
          </p:nvPr>
        </p:nvSpPr>
        <p:spPr/>
        <p:txBody>
          <a:bodyPr/>
          <a:lstStyle/>
          <a:p>
            <a:fld id="{39D5BB9F-D377-4238-A2D8-250F9E7AEDE2}" type="slidenum">
              <a:rPr lang="en-US" smtClean="0"/>
              <a:t>‹#›</a:t>
            </a:fld>
            <a:endParaRPr lang="en-US"/>
          </a:p>
        </p:txBody>
      </p:sp>
    </p:spTree>
    <p:extLst>
      <p:ext uri="{BB962C8B-B14F-4D97-AF65-F5344CB8AC3E}">
        <p14:creationId xmlns:p14="http://schemas.microsoft.com/office/powerpoint/2010/main" val="376325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7/13/2020</a:t>
            </a:r>
          </a:p>
        </p:txBody>
      </p:sp>
      <p:sp>
        <p:nvSpPr>
          <p:cNvPr id="5" name="Footer Placeholder 4"/>
          <p:cNvSpPr>
            <a:spLocks noGrp="1"/>
          </p:cNvSpPr>
          <p:nvPr>
            <p:ph type="ftr" sz="quarter" idx="11"/>
          </p:nvPr>
        </p:nvSpPr>
        <p:spPr/>
        <p:txBody>
          <a:bodyPr/>
          <a:lstStyle/>
          <a:p>
            <a:r>
              <a:rPr lang="en-US"/>
              <a:t>Data Description with DDI-CDI</a:t>
            </a:r>
          </a:p>
        </p:txBody>
      </p:sp>
      <p:sp>
        <p:nvSpPr>
          <p:cNvPr id="6" name="Slide Number Placeholder 5"/>
          <p:cNvSpPr>
            <a:spLocks noGrp="1"/>
          </p:cNvSpPr>
          <p:nvPr>
            <p:ph type="sldNum" sz="quarter" idx="12"/>
          </p:nvPr>
        </p:nvSpPr>
        <p:spPr/>
        <p:txBody>
          <a:bodyPr/>
          <a:lstStyle/>
          <a:p>
            <a:fld id="{39D5BB9F-D377-4238-A2D8-250F9E7AEDE2}" type="slidenum">
              <a:rPr lang="en-US" smtClean="0"/>
              <a:t>‹#›</a:t>
            </a:fld>
            <a:endParaRPr lang="en-US"/>
          </a:p>
        </p:txBody>
      </p:sp>
    </p:spTree>
    <p:extLst>
      <p:ext uri="{BB962C8B-B14F-4D97-AF65-F5344CB8AC3E}">
        <p14:creationId xmlns:p14="http://schemas.microsoft.com/office/powerpoint/2010/main" val="169413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7/13/2020</a:t>
            </a:r>
          </a:p>
        </p:txBody>
      </p:sp>
      <p:sp>
        <p:nvSpPr>
          <p:cNvPr id="6" name="Footer Placeholder 5"/>
          <p:cNvSpPr>
            <a:spLocks noGrp="1"/>
          </p:cNvSpPr>
          <p:nvPr>
            <p:ph type="ftr" sz="quarter" idx="11"/>
          </p:nvPr>
        </p:nvSpPr>
        <p:spPr/>
        <p:txBody>
          <a:bodyPr/>
          <a:lstStyle/>
          <a:p>
            <a:r>
              <a:rPr lang="en-US"/>
              <a:t>Data Description with DDI-CDI</a:t>
            </a:r>
          </a:p>
        </p:txBody>
      </p:sp>
      <p:sp>
        <p:nvSpPr>
          <p:cNvPr id="7" name="Slide Number Placeholder 6"/>
          <p:cNvSpPr>
            <a:spLocks noGrp="1"/>
          </p:cNvSpPr>
          <p:nvPr>
            <p:ph type="sldNum" sz="quarter" idx="12"/>
          </p:nvPr>
        </p:nvSpPr>
        <p:spPr/>
        <p:txBody>
          <a:bodyPr/>
          <a:lstStyle/>
          <a:p>
            <a:fld id="{39D5BB9F-D377-4238-A2D8-250F9E7AEDE2}" type="slidenum">
              <a:rPr lang="en-US" smtClean="0"/>
              <a:t>‹#›</a:t>
            </a:fld>
            <a:endParaRPr lang="en-US"/>
          </a:p>
        </p:txBody>
      </p:sp>
    </p:spTree>
    <p:extLst>
      <p:ext uri="{BB962C8B-B14F-4D97-AF65-F5344CB8AC3E}">
        <p14:creationId xmlns:p14="http://schemas.microsoft.com/office/powerpoint/2010/main" val="91102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7/13/2020</a:t>
            </a:r>
          </a:p>
        </p:txBody>
      </p:sp>
      <p:sp>
        <p:nvSpPr>
          <p:cNvPr id="8" name="Footer Placeholder 7"/>
          <p:cNvSpPr>
            <a:spLocks noGrp="1"/>
          </p:cNvSpPr>
          <p:nvPr>
            <p:ph type="ftr" sz="quarter" idx="11"/>
          </p:nvPr>
        </p:nvSpPr>
        <p:spPr/>
        <p:txBody>
          <a:bodyPr/>
          <a:lstStyle/>
          <a:p>
            <a:r>
              <a:rPr lang="en-US"/>
              <a:t>Data Description with DDI-CDI</a:t>
            </a:r>
          </a:p>
        </p:txBody>
      </p:sp>
      <p:sp>
        <p:nvSpPr>
          <p:cNvPr id="9" name="Slide Number Placeholder 8"/>
          <p:cNvSpPr>
            <a:spLocks noGrp="1"/>
          </p:cNvSpPr>
          <p:nvPr>
            <p:ph type="sldNum" sz="quarter" idx="12"/>
          </p:nvPr>
        </p:nvSpPr>
        <p:spPr/>
        <p:txBody>
          <a:bodyPr/>
          <a:lstStyle/>
          <a:p>
            <a:fld id="{39D5BB9F-D377-4238-A2D8-250F9E7AEDE2}" type="slidenum">
              <a:rPr lang="en-US" smtClean="0"/>
              <a:t>‹#›</a:t>
            </a:fld>
            <a:endParaRPr lang="en-US"/>
          </a:p>
        </p:txBody>
      </p:sp>
    </p:spTree>
    <p:extLst>
      <p:ext uri="{BB962C8B-B14F-4D97-AF65-F5344CB8AC3E}">
        <p14:creationId xmlns:p14="http://schemas.microsoft.com/office/powerpoint/2010/main" val="386610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7/13/2020</a:t>
            </a:r>
          </a:p>
        </p:txBody>
      </p:sp>
      <p:sp>
        <p:nvSpPr>
          <p:cNvPr id="4" name="Footer Placeholder 3"/>
          <p:cNvSpPr>
            <a:spLocks noGrp="1"/>
          </p:cNvSpPr>
          <p:nvPr>
            <p:ph type="ftr" sz="quarter" idx="11"/>
          </p:nvPr>
        </p:nvSpPr>
        <p:spPr/>
        <p:txBody>
          <a:bodyPr/>
          <a:lstStyle/>
          <a:p>
            <a:r>
              <a:rPr lang="en-US"/>
              <a:t>Data Description with DDI-CDI</a:t>
            </a:r>
          </a:p>
        </p:txBody>
      </p:sp>
      <p:sp>
        <p:nvSpPr>
          <p:cNvPr id="5" name="Slide Number Placeholder 4"/>
          <p:cNvSpPr>
            <a:spLocks noGrp="1"/>
          </p:cNvSpPr>
          <p:nvPr>
            <p:ph type="sldNum" sz="quarter" idx="12"/>
          </p:nvPr>
        </p:nvSpPr>
        <p:spPr/>
        <p:txBody>
          <a:bodyPr/>
          <a:lstStyle/>
          <a:p>
            <a:fld id="{39D5BB9F-D377-4238-A2D8-250F9E7AEDE2}" type="slidenum">
              <a:rPr lang="en-US" smtClean="0"/>
              <a:t>‹#›</a:t>
            </a:fld>
            <a:endParaRPr lang="en-US"/>
          </a:p>
        </p:txBody>
      </p:sp>
    </p:spTree>
    <p:extLst>
      <p:ext uri="{BB962C8B-B14F-4D97-AF65-F5344CB8AC3E}">
        <p14:creationId xmlns:p14="http://schemas.microsoft.com/office/powerpoint/2010/main" val="12713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7/13/2020</a:t>
            </a:r>
          </a:p>
        </p:txBody>
      </p:sp>
      <p:sp>
        <p:nvSpPr>
          <p:cNvPr id="3" name="Footer Placeholder 2"/>
          <p:cNvSpPr>
            <a:spLocks noGrp="1"/>
          </p:cNvSpPr>
          <p:nvPr>
            <p:ph type="ftr" sz="quarter" idx="11"/>
          </p:nvPr>
        </p:nvSpPr>
        <p:spPr/>
        <p:txBody>
          <a:bodyPr/>
          <a:lstStyle/>
          <a:p>
            <a:r>
              <a:rPr lang="en-US"/>
              <a:t>Data Description with DDI-CDI</a:t>
            </a:r>
          </a:p>
        </p:txBody>
      </p:sp>
      <p:sp>
        <p:nvSpPr>
          <p:cNvPr id="4" name="Slide Number Placeholder 3"/>
          <p:cNvSpPr>
            <a:spLocks noGrp="1"/>
          </p:cNvSpPr>
          <p:nvPr>
            <p:ph type="sldNum" sz="quarter" idx="12"/>
          </p:nvPr>
        </p:nvSpPr>
        <p:spPr/>
        <p:txBody>
          <a:bodyPr/>
          <a:lstStyle/>
          <a:p>
            <a:fld id="{39D5BB9F-D377-4238-A2D8-250F9E7AEDE2}" type="slidenum">
              <a:rPr lang="en-US" smtClean="0"/>
              <a:t>‹#›</a:t>
            </a:fld>
            <a:endParaRPr lang="en-US"/>
          </a:p>
        </p:txBody>
      </p:sp>
    </p:spTree>
    <p:extLst>
      <p:ext uri="{BB962C8B-B14F-4D97-AF65-F5344CB8AC3E}">
        <p14:creationId xmlns:p14="http://schemas.microsoft.com/office/powerpoint/2010/main" val="154719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7/13/2020</a:t>
            </a:r>
          </a:p>
        </p:txBody>
      </p:sp>
      <p:sp>
        <p:nvSpPr>
          <p:cNvPr id="6" name="Footer Placeholder 5"/>
          <p:cNvSpPr>
            <a:spLocks noGrp="1"/>
          </p:cNvSpPr>
          <p:nvPr>
            <p:ph type="ftr" sz="quarter" idx="11"/>
          </p:nvPr>
        </p:nvSpPr>
        <p:spPr/>
        <p:txBody>
          <a:bodyPr/>
          <a:lstStyle/>
          <a:p>
            <a:r>
              <a:rPr lang="en-US"/>
              <a:t>Data Description with DDI-CDI</a:t>
            </a:r>
          </a:p>
        </p:txBody>
      </p:sp>
      <p:sp>
        <p:nvSpPr>
          <p:cNvPr id="7" name="Slide Number Placeholder 6"/>
          <p:cNvSpPr>
            <a:spLocks noGrp="1"/>
          </p:cNvSpPr>
          <p:nvPr>
            <p:ph type="sldNum" sz="quarter" idx="12"/>
          </p:nvPr>
        </p:nvSpPr>
        <p:spPr/>
        <p:txBody>
          <a:bodyPr/>
          <a:lstStyle/>
          <a:p>
            <a:fld id="{39D5BB9F-D377-4238-A2D8-250F9E7AEDE2}" type="slidenum">
              <a:rPr lang="en-US" smtClean="0"/>
              <a:t>‹#›</a:t>
            </a:fld>
            <a:endParaRPr lang="en-US"/>
          </a:p>
        </p:txBody>
      </p:sp>
    </p:spTree>
    <p:extLst>
      <p:ext uri="{BB962C8B-B14F-4D97-AF65-F5344CB8AC3E}">
        <p14:creationId xmlns:p14="http://schemas.microsoft.com/office/powerpoint/2010/main" val="295013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7/13/2020</a:t>
            </a:r>
          </a:p>
        </p:txBody>
      </p:sp>
      <p:sp>
        <p:nvSpPr>
          <p:cNvPr id="6" name="Footer Placeholder 5"/>
          <p:cNvSpPr>
            <a:spLocks noGrp="1"/>
          </p:cNvSpPr>
          <p:nvPr>
            <p:ph type="ftr" sz="quarter" idx="11"/>
          </p:nvPr>
        </p:nvSpPr>
        <p:spPr/>
        <p:txBody>
          <a:bodyPr/>
          <a:lstStyle/>
          <a:p>
            <a:r>
              <a:rPr lang="en-US"/>
              <a:t>Data Description with DDI-CDI</a:t>
            </a:r>
          </a:p>
        </p:txBody>
      </p:sp>
      <p:sp>
        <p:nvSpPr>
          <p:cNvPr id="7" name="Slide Number Placeholder 6"/>
          <p:cNvSpPr>
            <a:spLocks noGrp="1"/>
          </p:cNvSpPr>
          <p:nvPr>
            <p:ph type="sldNum" sz="quarter" idx="12"/>
          </p:nvPr>
        </p:nvSpPr>
        <p:spPr/>
        <p:txBody>
          <a:bodyPr/>
          <a:lstStyle/>
          <a:p>
            <a:fld id="{39D5BB9F-D377-4238-A2D8-250F9E7AEDE2}" type="slidenum">
              <a:rPr lang="en-US" smtClean="0"/>
              <a:t>‹#›</a:t>
            </a:fld>
            <a:endParaRPr lang="en-US"/>
          </a:p>
        </p:txBody>
      </p:sp>
    </p:spTree>
    <p:extLst>
      <p:ext uri="{BB962C8B-B14F-4D97-AF65-F5344CB8AC3E}">
        <p14:creationId xmlns:p14="http://schemas.microsoft.com/office/powerpoint/2010/main" val="187677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101"/>
            <a:ext cx="7886700" cy="4444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7800" y="762000"/>
            <a:ext cx="8775700" cy="5414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721476"/>
            <a:ext cx="1066800" cy="13652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7/13/2020</a:t>
            </a:r>
          </a:p>
        </p:txBody>
      </p:sp>
      <p:sp>
        <p:nvSpPr>
          <p:cNvPr id="5" name="Footer Placeholder 4"/>
          <p:cNvSpPr>
            <a:spLocks noGrp="1"/>
          </p:cNvSpPr>
          <p:nvPr>
            <p:ph type="ftr" sz="quarter" idx="3"/>
          </p:nvPr>
        </p:nvSpPr>
        <p:spPr>
          <a:xfrm>
            <a:off x="3028950" y="6702426"/>
            <a:ext cx="3086100" cy="13652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Data Description with DDI-CDI</a:t>
            </a:r>
          </a:p>
        </p:txBody>
      </p:sp>
      <p:sp>
        <p:nvSpPr>
          <p:cNvPr id="6" name="Slide Number Placeholder 5"/>
          <p:cNvSpPr>
            <a:spLocks noGrp="1"/>
          </p:cNvSpPr>
          <p:nvPr>
            <p:ph type="sldNum" sz="quarter" idx="4"/>
          </p:nvPr>
        </p:nvSpPr>
        <p:spPr>
          <a:xfrm>
            <a:off x="8331200" y="6683375"/>
            <a:ext cx="812800" cy="136524"/>
          </a:xfrm>
          <a:prstGeom prst="rect">
            <a:avLst/>
          </a:prstGeom>
        </p:spPr>
        <p:txBody>
          <a:bodyPr vert="horz" lIns="91440" tIns="45720" rIns="91440" bIns="45720" rtlCol="0" anchor="ctr"/>
          <a:lstStyle>
            <a:lvl1pPr algn="r">
              <a:defRPr sz="900">
                <a:solidFill>
                  <a:schemeClr val="tx1">
                    <a:tint val="75000"/>
                  </a:schemeClr>
                </a:solidFill>
              </a:defRPr>
            </a:lvl1pPr>
          </a:lstStyle>
          <a:p>
            <a:fld id="{39D5BB9F-D377-4238-A2D8-250F9E7AEDE2}" type="slidenum">
              <a:rPr lang="en-US" smtClean="0"/>
              <a:pPr/>
              <a:t>‹#›</a:t>
            </a:fld>
            <a:endParaRPr lang="en-US" dirty="0"/>
          </a:p>
        </p:txBody>
      </p:sp>
    </p:spTree>
    <p:extLst>
      <p:ext uri="{BB962C8B-B14F-4D97-AF65-F5344CB8AC3E}">
        <p14:creationId xmlns:p14="http://schemas.microsoft.com/office/powerpoint/2010/main" val="305175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8.tm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3.tm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8381-94F3-4E38-BCC3-FB376091A5DC}"/>
              </a:ext>
            </a:extLst>
          </p:cNvPr>
          <p:cNvSpPr>
            <a:spLocks noGrp="1"/>
          </p:cNvSpPr>
          <p:nvPr>
            <p:ph type="ctrTitle"/>
          </p:nvPr>
        </p:nvSpPr>
        <p:spPr>
          <a:xfrm>
            <a:off x="101600" y="1122363"/>
            <a:ext cx="8813800" cy="2387600"/>
          </a:xfrm>
        </p:spPr>
        <p:txBody>
          <a:bodyPr/>
          <a:lstStyle/>
          <a:p>
            <a:r>
              <a:rPr lang="en-US" dirty="0"/>
              <a:t>Data Description in DDI-CDI</a:t>
            </a:r>
          </a:p>
        </p:txBody>
      </p:sp>
      <p:sp>
        <p:nvSpPr>
          <p:cNvPr id="3" name="Subtitle 2">
            <a:extLst>
              <a:ext uri="{FF2B5EF4-FFF2-40B4-BE49-F238E27FC236}">
                <a16:creationId xmlns:a16="http://schemas.microsoft.com/office/drawing/2014/main" id="{67AC9DF2-548D-4D24-B413-A5057B338082}"/>
              </a:ext>
            </a:extLst>
          </p:cNvPr>
          <p:cNvSpPr>
            <a:spLocks noGrp="1"/>
          </p:cNvSpPr>
          <p:nvPr>
            <p:ph type="subTitle" idx="1"/>
          </p:nvPr>
        </p:nvSpPr>
        <p:spPr/>
        <p:txBody>
          <a:bodyPr/>
          <a:lstStyle/>
          <a:p>
            <a:r>
              <a:rPr lang="en-US" dirty="0"/>
              <a:t>Data Documentation Initiative –Cross Domain Integration</a:t>
            </a:r>
          </a:p>
        </p:txBody>
      </p:sp>
      <p:sp>
        <p:nvSpPr>
          <p:cNvPr id="4" name="Date Placeholder 3">
            <a:extLst>
              <a:ext uri="{FF2B5EF4-FFF2-40B4-BE49-F238E27FC236}">
                <a16:creationId xmlns:a16="http://schemas.microsoft.com/office/drawing/2014/main" id="{7DB4E3EA-53C2-40B4-A7EC-08395A22D469}"/>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7B18E875-B97D-4C8A-B101-E06C250A0364}"/>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F63C9027-2036-4624-98D9-D455A248CAF9}"/>
              </a:ext>
            </a:extLst>
          </p:cNvPr>
          <p:cNvSpPr>
            <a:spLocks noGrp="1"/>
          </p:cNvSpPr>
          <p:nvPr>
            <p:ph type="sldNum" sz="quarter" idx="12"/>
          </p:nvPr>
        </p:nvSpPr>
        <p:spPr/>
        <p:txBody>
          <a:bodyPr/>
          <a:lstStyle/>
          <a:p>
            <a:fld id="{39D5BB9F-D377-4238-A2D8-250F9E7AEDE2}" type="slidenum">
              <a:rPr lang="en-US" smtClean="0"/>
              <a:t>1</a:t>
            </a:fld>
            <a:endParaRPr lang="en-US"/>
          </a:p>
        </p:txBody>
      </p:sp>
    </p:spTree>
    <p:extLst>
      <p:ext uri="{BB962C8B-B14F-4D97-AF65-F5344CB8AC3E}">
        <p14:creationId xmlns:p14="http://schemas.microsoft.com/office/powerpoint/2010/main" val="420913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BA419-4719-4C97-809A-59C39B191827}"/>
              </a:ext>
            </a:extLst>
          </p:cNvPr>
          <p:cNvSpPr>
            <a:spLocks noGrp="1"/>
          </p:cNvSpPr>
          <p:nvPr>
            <p:ph type="title"/>
          </p:nvPr>
        </p:nvSpPr>
        <p:spPr/>
        <p:txBody>
          <a:bodyPr>
            <a:normAutofit fontScale="90000"/>
          </a:bodyPr>
          <a:lstStyle/>
          <a:p>
            <a:r>
              <a:rPr lang="en-US" dirty="0"/>
              <a:t>DDI-CDI enhancements</a:t>
            </a:r>
          </a:p>
        </p:txBody>
      </p:sp>
      <p:sp>
        <p:nvSpPr>
          <p:cNvPr id="3" name="Content Placeholder 2">
            <a:extLst>
              <a:ext uri="{FF2B5EF4-FFF2-40B4-BE49-F238E27FC236}">
                <a16:creationId xmlns:a16="http://schemas.microsoft.com/office/drawing/2014/main" id="{358A7076-0D18-4464-A36F-69FB12090324}"/>
              </a:ext>
            </a:extLst>
          </p:cNvPr>
          <p:cNvSpPr>
            <a:spLocks noGrp="1"/>
          </p:cNvSpPr>
          <p:nvPr>
            <p:ph idx="1"/>
          </p:nvPr>
        </p:nvSpPr>
        <p:spPr/>
        <p:txBody>
          <a:bodyPr>
            <a:normAutofit fontScale="92500" lnSpcReduction="20000"/>
          </a:bodyPr>
          <a:lstStyle/>
          <a:p>
            <a:r>
              <a:rPr lang="en-US" dirty="0"/>
              <a:t>Variables</a:t>
            </a:r>
          </a:p>
          <a:p>
            <a:pPr lvl="1"/>
            <a:r>
              <a:rPr lang="en-US" dirty="0"/>
              <a:t>Variable cascade</a:t>
            </a:r>
          </a:p>
          <a:p>
            <a:pPr lvl="1"/>
            <a:r>
              <a:rPr lang="en-US" dirty="0"/>
              <a:t>Roles: ID, Measure, Attribute</a:t>
            </a:r>
          </a:p>
          <a:p>
            <a:r>
              <a:rPr lang="en-US" dirty="0"/>
              <a:t>Substantive and Sentinel values</a:t>
            </a:r>
          </a:p>
          <a:p>
            <a:r>
              <a:rPr lang="en-US" dirty="0"/>
              <a:t>Physical data</a:t>
            </a:r>
          </a:p>
          <a:p>
            <a:pPr lvl="1"/>
            <a:r>
              <a:rPr lang="en-US" dirty="0"/>
              <a:t>Text representations with hooks for other datatypes, qualitative data</a:t>
            </a:r>
          </a:p>
          <a:p>
            <a:r>
              <a:rPr lang="en-US" dirty="0"/>
              <a:t>Datum</a:t>
            </a:r>
          </a:p>
          <a:p>
            <a:pPr lvl="1"/>
            <a:r>
              <a:rPr lang="en-US" dirty="0"/>
              <a:t>Linking InstanceVariable, InstanceValue, ConceptualValue</a:t>
            </a:r>
          </a:p>
          <a:p>
            <a:r>
              <a:rPr lang="en-US" dirty="0"/>
              <a:t>Keys and Structure</a:t>
            </a:r>
          </a:p>
          <a:p>
            <a:r>
              <a:rPr lang="en-US" dirty="0"/>
              <a:t>Nuanced contributor role</a:t>
            </a:r>
          </a:p>
          <a:p>
            <a:r>
              <a:rPr lang="en-US" dirty="0"/>
              <a:t>Collections</a:t>
            </a:r>
          </a:p>
          <a:p>
            <a:pPr marL="0" indent="0">
              <a:buNone/>
            </a:pPr>
            <a:r>
              <a:rPr lang="en-US" dirty="0"/>
              <a:t>“Annotation” (bad name)? – a package of mostly discovery related information applied in many places. The structure of this may also be modeled differently in the future.</a:t>
            </a:r>
          </a:p>
          <a:p>
            <a:pPr marL="0" indent="0">
              <a:buNone/>
            </a:pPr>
            <a:endParaRPr lang="en-US" dirty="0"/>
          </a:p>
        </p:txBody>
      </p:sp>
      <p:sp>
        <p:nvSpPr>
          <p:cNvPr id="4" name="Date Placeholder 3">
            <a:extLst>
              <a:ext uri="{FF2B5EF4-FFF2-40B4-BE49-F238E27FC236}">
                <a16:creationId xmlns:a16="http://schemas.microsoft.com/office/drawing/2014/main" id="{1AD423DC-F764-44D2-9A52-92710E754DF4}"/>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3650D00A-6FB9-4B53-BB97-86F115F5CE89}"/>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6D1FC276-3A69-4A07-8E56-3967D8781372}"/>
              </a:ext>
            </a:extLst>
          </p:cNvPr>
          <p:cNvSpPr>
            <a:spLocks noGrp="1"/>
          </p:cNvSpPr>
          <p:nvPr>
            <p:ph type="sldNum" sz="quarter" idx="12"/>
          </p:nvPr>
        </p:nvSpPr>
        <p:spPr/>
        <p:txBody>
          <a:bodyPr/>
          <a:lstStyle/>
          <a:p>
            <a:fld id="{39D5BB9F-D377-4238-A2D8-250F9E7AEDE2}" type="slidenum">
              <a:rPr lang="en-US" smtClean="0"/>
              <a:t>10</a:t>
            </a:fld>
            <a:endParaRPr lang="en-US"/>
          </a:p>
        </p:txBody>
      </p:sp>
    </p:spTree>
    <p:extLst>
      <p:ext uri="{BB962C8B-B14F-4D97-AF65-F5344CB8AC3E}">
        <p14:creationId xmlns:p14="http://schemas.microsoft.com/office/powerpoint/2010/main" val="107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87E3-F5D3-48C3-82E9-365D560EB392}"/>
              </a:ext>
            </a:extLst>
          </p:cNvPr>
          <p:cNvSpPr>
            <a:spLocks noGrp="1"/>
          </p:cNvSpPr>
          <p:nvPr>
            <p:ph type="title"/>
          </p:nvPr>
        </p:nvSpPr>
        <p:spPr/>
        <p:txBody>
          <a:bodyPr>
            <a:normAutofit fontScale="90000"/>
          </a:bodyPr>
          <a:lstStyle/>
          <a:p>
            <a:r>
              <a:rPr lang="en-US" dirty="0"/>
              <a:t>Variable Cascade – Conceptual Variable</a:t>
            </a:r>
          </a:p>
        </p:txBody>
      </p:sp>
      <p:sp>
        <p:nvSpPr>
          <p:cNvPr id="3" name="Date Placeholder 2">
            <a:extLst>
              <a:ext uri="{FF2B5EF4-FFF2-40B4-BE49-F238E27FC236}">
                <a16:creationId xmlns:a16="http://schemas.microsoft.com/office/drawing/2014/main" id="{AA5F7EC5-F5EC-4561-BCE4-DF37662FA64B}"/>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CCC91EA0-58F4-4570-BE2B-FA2F72797068}"/>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939ACBDA-E5F0-4F15-AC1D-88AC54DF6A1C}"/>
              </a:ext>
            </a:extLst>
          </p:cNvPr>
          <p:cNvSpPr>
            <a:spLocks noGrp="1"/>
          </p:cNvSpPr>
          <p:nvPr>
            <p:ph type="sldNum" sz="quarter" idx="12"/>
          </p:nvPr>
        </p:nvSpPr>
        <p:spPr/>
        <p:txBody>
          <a:bodyPr/>
          <a:lstStyle/>
          <a:p>
            <a:fld id="{39D5BB9F-D377-4238-A2D8-250F9E7AEDE2}" type="slidenum">
              <a:rPr lang="en-US" smtClean="0"/>
              <a:t>11</a:t>
            </a:fld>
            <a:endParaRPr lang="en-US"/>
          </a:p>
        </p:txBody>
      </p:sp>
      <p:pic>
        <p:nvPicPr>
          <p:cNvPr id="9" name="Picture 8">
            <a:extLst>
              <a:ext uri="{FF2B5EF4-FFF2-40B4-BE49-F238E27FC236}">
                <a16:creationId xmlns:a16="http://schemas.microsoft.com/office/drawing/2014/main" id="{F797D259-2194-433F-B209-2C27BB9226D6}"/>
              </a:ext>
            </a:extLst>
          </p:cNvPr>
          <p:cNvPicPr>
            <a:picLocks noChangeAspect="1"/>
          </p:cNvPicPr>
          <p:nvPr/>
        </p:nvPicPr>
        <p:blipFill rotWithShape="1">
          <a:blip r:embed="rId3">
            <a:extLst>
              <a:ext uri="{28A0092B-C50C-407E-A947-70E740481C1C}">
                <a14:useLocalDpi xmlns:a14="http://schemas.microsoft.com/office/drawing/2010/main" val="0"/>
              </a:ext>
            </a:extLst>
          </a:blip>
          <a:srcRect l="4044" t="8328" r="48772" b="5371"/>
          <a:stretch/>
        </p:blipFill>
        <p:spPr>
          <a:xfrm>
            <a:off x="0" y="482600"/>
            <a:ext cx="4705350" cy="4946322"/>
          </a:xfrm>
          <a:prstGeom prst="rect">
            <a:avLst/>
          </a:prstGeom>
        </p:spPr>
      </p:pic>
      <p:sp>
        <p:nvSpPr>
          <p:cNvPr id="6" name="TextBox 5">
            <a:extLst>
              <a:ext uri="{FF2B5EF4-FFF2-40B4-BE49-F238E27FC236}">
                <a16:creationId xmlns:a16="http://schemas.microsoft.com/office/drawing/2014/main" id="{89C7923F-3285-484B-B066-1DE1FC934380}"/>
              </a:ext>
            </a:extLst>
          </p:cNvPr>
          <p:cNvSpPr txBox="1"/>
          <p:nvPr/>
        </p:nvSpPr>
        <p:spPr>
          <a:xfrm>
            <a:off x="4572000" y="469785"/>
            <a:ext cx="4423228" cy="1815882"/>
          </a:xfrm>
          <a:prstGeom prst="rect">
            <a:avLst/>
          </a:prstGeom>
          <a:noFill/>
        </p:spPr>
        <p:txBody>
          <a:bodyPr wrap="square" rtlCol="0">
            <a:spAutoFit/>
          </a:bodyPr>
          <a:lstStyle/>
          <a:p>
            <a:r>
              <a:rPr lang="en-US" sz="2800" dirty="0">
                <a:solidFill>
                  <a:schemeClr val="accent2">
                    <a:lumMod val="75000"/>
                  </a:schemeClr>
                </a:solidFill>
              </a:rPr>
              <a:t>Variable descriptions at a high level. Early in designing data collection, broad searches. Broadly reusable.</a:t>
            </a:r>
          </a:p>
        </p:txBody>
      </p:sp>
    </p:spTree>
    <p:extLst>
      <p:ext uri="{BB962C8B-B14F-4D97-AF65-F5344CB8AC3E}">
        <p14:creationId xmlns:p14="http://schemas.microsoft.com/office/powerpoint/2010/main" val="100755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4C6E35-E301-446B-A8F6-317CF03B5742}"/>
              </a:ext>
            </a:extLst>
          </p:cNvPr>
          <p:cNvPicPr>
            <a:picLocks noChangeAspect="1"/>
          </p:cNvPicPr>
          <p:nvPr/>
        </p:nvPicPr>
        <p:blipFill rotWithShape="1">
          <a:blip r:embed="rId3">
            <a:extLst>
              <a:ext uri="{28A0092B-C50C-407E-A947-70E740481C1C}">
                <a14:useLocalDpi xmlns:a14="http://schemas.microsoft.com/office/drawing/2010/main" val="0"/>
              </a:ext>
            </a:extLst>
          </a:blip>
          <a:srcRect l="5911" t="13556" r="5754" b="8019"/>
          <a:stretch/>
        </p:blipFill>
        <p:spPr>
          <a:xfrm>
            <a:off x="2908309" y="529943"/>
            <a:ext cx="6235691" cy="3428433"/>
          </a:xfrm>
          <a:prstGeom prst="rect">
            <a:avLst/>
          </a:prstGeom>
        </p:spPr>
      </p:pic>
      <p:sp>
        <p:nvSpPr>
          <p:cNvPr id="2" name="Title 1">
            <a:extLst>
              <a:ext uri="{FF2B5EF4-FFF2-40B4-BE49-F238E27FC236}">
                <a16:creationId xmlns:a16="http://schemas.microsoft.com/office/drawing/2014/main" id="{F8DA87E3-F5D3-48C3-82E9-365D560EB392}"/>
              </a:ext>
            </a:extLst>
          </p:cNvPr>
          <p:cNvSpPr>
            <a:spLocks noGrp="1"/>
          </p:cNvSpPr>
          <p:nvPr>
            <p:ph type="title"/>
          </p:nvPr>
        </p:nvSpPr>
        <p:spPr/>
        <p:txBody>
          <a:bodyPr>
            <a:normAutofit fontScale="90000"/>
          </a:bodyPr>
          <a:lstStyle/>
          <a:p>
            <a:r>
              <a:rPr lang="en-US" dirty="0"/>
              <a:t>ConceptualVariable</a:t>
            </a:r>
          </a:p>
        </p:txBody>
      </p:sp>
      <p:sp>
        <p:nvSpPr>
          <p:cNvPr id="3" name="Date Placeholder 2">
            <a:extLst>
              <a:ext uri="{FF2B5EF4-FFF2-40B4-BE49-F238E27FC236}">
                <a16:creationId xmlns:a16="http://schemas.microsoft.com/office/drawing/2014/main" id="{AA5F7EC5-F5EC-4561-BCE4-DF37662FA64B}"/>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CCC91EA0-58F4-4570-BE2B-FA2F72797068}"/>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939ACBDA-E5F0-4F15-AC1D-88AC54DF6A1C}"/>
              </a:ext>
            </a:extLst>
          </p:cNvPr>
          <p:cNvSpPr>
            <a:spLocks noGrp="1"/>
          </p:cNvSpPr>
          <p:nvPr>
            <p:ph type="sldNum" sz="quarter" idx="12"/>
          </p:nvPr>
        </p:nvSpPr>
        <p:spPr/>
        <p:txBody>
          <a:bodyPr/>
          <a:lstStyle/>
          <a:p>
            <a:fld id="{39D5BB9F-D377-4238-A2D8-250F9E7AEDE2}" type="slidenum">
              <a:rPr lang="en-US" smtClean="0"/>
              <a:t>12</a:t>
            </a:fld>
            <a:endParaRPr lang="en-US"/>
          </a:p>
        </p:txBody>
      </p:sp>
      <p:sp>
        <p:nvSpPr>
          <p:cNvPr id="6" name="Rectangle 5">
            <a:extLst>
              <a:ext uri="{FF2B5EF4-FFF2-40B4-BE49-F238E27FC236}">
                <a16:creationId xmlns:a16="http://schemas.microsoft.com/office/drawing/2014/main" id="{CE63218A-5C79-404E-9E6B-14A384BD8E48}"/>
              </a:ext>
            </a:extLst>
          </p:cNvPr>
          <p:cNvSpPr/>
          <p:nvPr/>
        </p:nvSpPr>
        <p:spPr>
          <a:xfrm>
            <a:off x="133350" y="3958376"/>
            <a:ext cx="7886700" cy="2677656"/>
          </a:xfrm>
          <a:prstGeom prst="rect">
            <a:avLst/>
          </a:prstGeom>
        </p:spPr>
        <p:txBody>
          <a:bodyPr wrap="square">
            <a:spAutoFit/>
          </a:bodyPr>
          <a:lstStyle/>
          <a:p>
            <a:r>
              <a:rPr lang="en-US" sz="2400" dirty="0"/>
              <a:t>We want to collect these measures on </a:t>
            </a:r>
            <a:r>
              <a:rPr lang="en-US" sz="2400" b="1" i="1" dirty="0"/>
              <a:t>people</a:t>
            </a:r>
            <a:r>
              <a:rPr lang="en-US" sz="2400" dirty="0"/>
              <a:t>:</a:t>
            </a:r>
          </a:p>
          <a:p>
            <a:pPr marL="285750" indent="-285750">
              <a:buFont typeface="Arial" panose="020B0604020202020204" pitchFamily="34" charset="0"/>
              <a:buChar char="•"/>
            </a:pPr>
            <a:r>
              <a:rPr lang="en-US" dirty="0"/>
              <a:t>Blood Pressure( Systolic, diastolic) </a:t>
            </a:r>
          </a:p>
          <a:p>
            <a:pPr marL="285750" indent="-285750">
              <a:buFont typeface="Arial" panose="020B0604020202020204" pitchFamily="34" charset="0"/>
              <a:buChar char="•"/>
            </a:pPr>
            <a:r>
              <a:rPr lang="en-US" dirty="0"/>
              <a:t>Position for BP</a:t>
            </a:r>
          </a:p>
          <a:p>
            <a:pPr marL="285750" indent="-285750">
              <a:buFont typeface="Arial" panose="020B0604020202020204" pitchFamily="34" charset="0"/>
              <a:buChar char="•"/>
            </a:pPr>
            <a:r>
              <a:rPr lang="en-US" dirty="0"/>
              <a:t>weight </a:t>
            </a:r>
          </a:p>
          <a:p>
            <a:pPr marL="285750" indent="-285750">
              <a:buFont typeface="Arial" panose="020B0604020202020204" pitchFamily="34" charset="0"/>
              <a:buChar char="•"/>
            </a:pPr>
            <a:r>
              <a:rPr lang="en-US" dirty="0"/>
              <a:t>temperature </a:t>
            </a:r>
          </a:p>
          <a:p>
            <a:pPr marL="285750" indent="-285750">
              <a:buFont typeface="Arial" panose="020B0604020202020204" pitchFamily="34" charset="0"/>
              <a:buChar char="•"/>
            </a:pPr>
            <a:r>
              <a:rPr lang="en-US" dirty="0"/>
              <a:t>pctO2</a:t>
            </a:r>
          </a:p>
          <a:p>
            <a:pPr marL="285750" indent="-285750">
              <a:buFont typeface="Arial" panose="020B0604020202020204" pitchFamily="34" charset="0"/>
              <a:buChar char="•"/>
            </a:pPr>
            <a:r>
              <a:rPr lang="en-US" dirty="0"/>
              <a:t> pulse </a:t>
            </a:r>
          </a:p>
          <a:p>
            <a:pPr marL="285750" indent="-285750">
              <a:buFont typeface="Arial" panose="020B0604020202020204" pitchFamily="34" charset="0"/>
              <a:buChar char="•"/>
            </a:pPr>
            <a:r>
              <a:rPr lang="en-US" dirty="0"/>
              <a:t>beenToFloridaEtc?</a:t>
            </a:r>
          </a:p>
          <a:p>
            <a:pPr marL="285750" indent="-285750">
              <a:buFont typeface="Arial" panose="020B0604020202020204" pitchFamily="34" charset="0"/>
              <a:buChar char="•"/>
            </a:pPr>
            <a:r>
              <a:rPr lang="en-US" dirty="0"/>
              <a:t>exposed?</a:t>
            </a:r>
          </a:p>
        </p:txBody>
      </p:sp>
    </p:spTree>
    <p:extLst>
      <p:ext uri="{BB962C8B-B14F-4D97-AF65-F5344CB8AC3E}">
        <p14:creationId xmlns:p14="http://schemas.microsoft.com/office/powerpoint/2010/main" val="393304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87E3-F5D3-48C3-82E9-365D560EB392}"/>
              </a:ext>
            </a:extLst>
          </p:cNvPr>
          <p:cNvSpPr>
            <a:spLocks noGrp="1"/>
          </p:cNvSpPr>
          <p:nvPr>
            <p:ph type="title"/>
          </p:nvPr>
        </p:nvSpPr>
        <p:spPr/>
        <p:txBody>
          <a:bodyPr>
            <a:normAutofit fontScale="90000"/>
          </a:bodyPr>
          <a:lstStyle/>
          <a:p>
            <a:r>
              <a:rPr lang="en-US" dirty="0"/>
              <a:t>Variable Cascade - RepresentedVariable</a:t>
            </a:r>
          </a:p>
        </p:txBody>
      </p:sp>
      <p:sp>
        <p:nvSpPr>
          <p:cNvPr id="3" name="Date Placeholder 2">
            <a:extLst>
              <a:ext uri="{FF2B5EF4-FFF2-40B4-BE49-F238E27FC236}">
                <a16:creationId xmlns:a16="http://schemas.microsoft.com/office/drawing/2014/main" id="{AA5F7EC5-F5EC-4561-BCE4-DF37662FA64B}"/>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CCC91EA0-58F4-4570-BE2B-FA2F72797068}"/>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939ACBDA-E5F0-4F15-AC1D-88AC54DF6A1C}"/>
              </a:ext>
            </a:extLst>
          </p:cNvPr>
          <p:cNvSpPr>
            <a:spLocks noGrp="1"/>
          </p:cNvSpPr>
          <p:nvPr>
            <p:ph type="sldNum" sz="quarter" idx="12"/>
          </p:nvPr>
        </p:nvSpPr>
        <p:spPr/>
        <p:txBody>
          <a:bodyPr/>
          <a:lstStyle/>
          <a:p>
            <a:fld id="{39D5BB9F-D377-4238-A2D8-250F9E7AEDE2}" type="slidenum">
              <a:rPr lang="en-US" smtClean="0"/>
              <a:t>13</a:t>
            </a:fld>
            <a:endParaRPr lang="en-US"/>
          </a:p>
        </p:txBody>
      </p:sp>
      <p:pic>
        <p:nvPicPr>
          <p:cNvPr id="9" name="Picture 8">
            <a:extLst>
              <a:ext uri="{FF2B5EF4-FFF2-40B4-BE49-F238E27FC236}">
                <a16:creationId xmlns:a16="http://schemas.microsoft.com/office/drawing/2014/main" id="{F797D259-2194-433F-B209-2C27BB9226D6}"/>
              </a:ext>
            </a:extLst>
          </p:cNvPr>
          <p:cNvPicPr>
            <a:picLocks noChangeAspect="1"/>
          </p:cNvPicPr>
          <p:nvPr/>
        </p:nvPicPr>
        <p:blipFill rotWithShape="1">
          <a:blip r:embed="rId3">
            <a:extLst>
              <a:ext uri="{28A0092B-C50C-407E-A947-70E740481C1C}">
                <a14:useLocalDpi xmlns:a14="http://schemas.microsoft.com/office/drawing/2010/main" val="0"/>
              </a:ext>
            </a:extLst>
          </a:blip>
          <a:srcRect l="4044" t="8328" r="48772" b="5371"/>
          <a:stretch/>
        </p:blipFill>
        <p:spPr>
          <a:xfrm>
            <a:off x="0" y="482600"/>
            <a:ext cx="4705350" cy="4946322"/>
          </a:xfrm>
          <a:prstGeom prst="rect">
            <a:avLst/>
          </a:prstGeom>
        </p:spPr>
      </p:pic>
      <p:sp>
        <p:nvSpPr>
          <p:cNvPr id="6" name="TextBox 5">
            <a:extLst>
              <a:ext uri="{FF2B5EF4-FFF2-40B4-BE49-F238E27FC236}">
                <a16:creationId xmlns:a16="http://schemas.microsoft.com/office/drawing/2014/main" id="{89C7923F-3285-484B-B066-1DE1FC934380}"/>
              </a:ext>
            </a:extLst>
          </p:cNvPr>
          <p:cNvSpPr txBox="1"/>
          <p:nvPr/>
        </p:nvSpPr>
        <p:spPr>
          <a:xfrm>
            <a:off x="4857750" y="2047820"/>
            <a:ext cx="4057650" cy="1815882"/>
          </a:xfrm>
          <a:prstGeom prst="rect">
            <a:avLst/>
          </a:prstGeom>
          <a:noFill/>
        </p:spPr>
        <p:txBody>
          <a:bodyPr wrap="square" rtlCol="0">
            <a:spAutoFit/>
          </a:bodyPr>
          <a:lstStyle/>
          <a:p>
            <a:r>
              <a:rPr lang="en-US" sz="2800" dirty="0">
                <a:solidFill>
                  <a:schemeClr val="accent2">
                    <a:lumMod val="75000"/>
                  </a:schemeClr>
                </a:solidFill>
              </a:rPr>
              <a:t>More specificity about value domain, units of measurement. Still reusable.</a:t>
            </a:r>
          </a:p>
        </p:txBody>
      </p:sp>
    </p:spTree>
    <p:extLst>
      <p:ext uri="{BB962C8B-B14F-4D97-AF65-F5344CB8AC3E}">
        <p14:creationId xmlns:p14="http://schemas.microsoft.com/office/powerpoint/2010/main" val="122456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656B2B-0DB2-4FBD-9416-615C962CB09C}"/>
              </a:ext>
            </a:extLst>
          </p:cNvPr>
          <p:cNvPicPr>
            <a:picLocks noChangeAspect="1"/>
          </p:cNvPicPr>
          <p:nvPr/>
        </p:nvPicPr>
        <p:blipFill rotWithShape="1">
          <a:blip r:embed="rId3">
            <a:extLst>
              <a:ext uri="{28A0092B-C50C-407E-A947-70E740481C1C}">
                <a14:useLocalDpi xmlns:a14="http://schemas.microsoft.com/office/drawing/2010/main" val="0"/>
              </a:ext>
            </a:extLst>
          </a:blip>
          <a:srcRect l="3750" t="7808" r="3911" b="5556"/>
          <a:stretch/>
        </p:blipFill>
        <p:spPr>
          <a:xfrm>
            <a:off x="2162524" y="639584"/>
            <a:ext cx="6925106" cy="4511851"/>
          </a:xfrm>
          <a:prstGeom prst="rect">
            <a:avLst/>
          </a:prstGeom>
        </p:spPr>
      </p:pic>
      <p:sp>
        <p:nvSpPr>
          <p:cNvPr id="2" name="Title 1">
            <a:extLst>
              <a:ext uri="{FF2B5EF4-FFF2-40B4-BE49-F238E27FC236}">
                <a16:creationId xmlns:a16="http://schemas.microsoft.com/office/drawing/2014/main" id="{F8DA87E3-F5D3-48C3-82E9-365D560EB392}"/>
              </a:ext>
            </a:extLst>
          </p:cNvPr>
          <p:cNvSpPr>
            <a:spLocks noGrp="1"/>
          </p:cNvSpPr>
          <p:nvPr>
            <p:ph type="title"/>
          </p:nvPr>
        </p:nvSpPr>
        <p:spPr/>
        <p:txBody>
          <a:bodyPr>
            <a:normAutofit fontScale="90000"/>
          </a:bodyPr>
          <a:lstStyle/>
          <a:p>
            <a:r>
              <a:rPr lang="en-US" dirty="0"/>
              <a:t>RepresentedVariable</a:t>
            </a:r>
          </a:p>
        </p:txBody>
      </p:sp>
      <p:sp>
        <p:nvSpPr>
          <p:cNvPr id="3" name="Date Placeholder 2">
            <a:extLst>
              <a:ext uri="{FF2B5EF4-FFF2-40B4-BE49-F238E27FC236}">
                <a16:creationId xmlns:a16="http://schemas.microsoft.com/office/drawing/2014/main" id="{AA5F7EC5-F5EC-4561-BCE4-DF37662FA64B}"/>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CCC91EA0-58F4-4570-BE2B-FA2F72797068}"/>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939ACBDA-E5F0-4F15-AC1D-88AC54DF6A1C}"/>
              </a:ext>
            </a:extLst>
          </p:cNvPr>
          <p:cNvSpPr>
            <a:spLocks noGrp="1"/>
          </p:cNvSpPr>
          <p:nvPr>
            <p:ph type="sldNum" sz="quarter" idx="12"/>
          </p:nvPr>
        </p:nvSpPr>
        <p:spPr/>
        <p:txBody>
          <a:bodyPr/>
          <a:lstStyle/>
          <a:p>
            <a:fld id="{39D5BB9F-D377-4238-A2D8-250F9E7AEDE2}" type="slidenum">
              <a:rPr lang="en-US" smtClean="0"/>
              <a:t>14</a:t>
            </a:fld>
            <a:endParaRPr lang="en-US"/>
          </a:p>
        </p:txBody>
      </p:sp>
      <p:sp>
        <p:nvSpPr>
          <p:cNvPr id="7" name="Rectangle 6">
            <a:extLst>
              <a:ext uri="{FF2B5EF4-FFF2-40B4-BE49-F238E27FC236}">
                <a16:creationId xmlns:a16="http://schemas.microsoft.com/office/drawing/2014/main" id="{D03F690E-3985-42FD-A2BD-2B366BDEDA9C}"/>
              </a:ext>
            </a:extLst>
          </p:cNvPr>
          <p:cNvSpPr/>
          <p:nvPr/>
        </p:nvSpPr>
        <p:spPr>
          <a:xfrm>
            <a:off x="0" y="3275318"/>
            <a:ext cx="2628900" cy="1754326"/>
          </a:xfrm>
          <a:prstGeom prst="rect">
            <a:avLst/>
          </a:prstGeom>
        </p:spPr>
        <p:txBody>
          <a:bodyPr wrap="square">
            <a:spAutoFit/>
          </a:bodyPr>
          <a:lstStyle/>
          <a:p>
            <a:pPr marL="285750" indent="-285750">
              <a:buFont typeface="Arial" panose="020B0604020202020204" pitchFamily="34" charset="0"/>
              <a:buChar char="•"/>
            </a:pPr>
            <a:r>
              <a:rPr lang="en-US" b="1" dirty="0"/>
              <a:t>Position for BP</a:t>
            </a:r>
          </a:p>
          <a:p>
            <a:pPr marL="742950" lvl="1" indent="-285750">
              <a:buFont typeface="Arial" panose="020B0604020202020204" pitchFamily="34" charset="0"/>
              <a:buChar char="•"/>
            </a:pPr>
            <a:r>
              <a:rPr lang="en-US" b="1" dirty="0">
                <a:solidFill>
                  <a:schemeClr val="accent2">
                    <a:lumMod val="75000"/>
                  </a:schemeClr>
                </a:solidFill>
              </a:rPr>
              <a:t>Code</a:t>
            </a:r>
          </a:p>
          <a:p>
            <a:pPr marL="1200150" lvl="2" indent="-285750">
              <a:buFont typeface="Arial" panose="020B0604020202020204" pitchFamily="34" charset="0"/>
              <a:buChar char="•"/>
            </a:pPr>
            <a:r>
              <a:rPr lang="en-US" b="1" dirty="0">
                <a:solidFill>
                  <a:schemeClr val="accent6">
                    <a:lumMod val="75000"/>
                  </a:schemeClr>
                </a:solidFill>
              </a:rPr>
              <a:t>1=Prone</a:t>
            </a:r>
          </a:p>
          <a:p>
            <a:pPr marL="1200150" lvl="2" indent="-285750">
              <a:buFont typeface="Arial" panose="020B0604020202020204" pitchFamily="34" charset="0"/>
              <a:buChar char="•"/>
            </a:pPr>
            <a:r>
              <a:rPr lang="en-US" b="1" dirty="0">
                <a:solidFill>
                  <a:schemeClr val="accent6">
                    <a:lumMod val="75000"/>
                  </a:schemeClr>
                </a:solidFill>
              </a:rPr>
              <a:t>2=Sitting</a:t>
            </a:r>
          </a:p>
          <a:p>
            <a:pPr marL="1200150" lvl="2" indent="-285750">
              <a:buFont typeface="Arial" panose="020B0604020202020204" pitchFamily="34" charset="0"/>
              <a:buChar char="•"/>
            </a:pPr>
            <a:r>
              <a:rPr lang="en-US" b="1" dirty="0">
                <a:solidFill>
                  <a:schemeClr val="accent6">
                    <a:lumMod val="75000"/>
                  </a:schemeClr>
                </a:solidFill>
              </a:rPr>
              <a:t>3=Standing</a:t>
            </a:r>
          </a:p>
          <a:p>
            <a:pPr marL="285750" indent="-285750">
              <a:buFont typeface="Arial" panose="020B0604020202020204" pitchFamily="34" charset="0"/>
              <a:buChar char="•"/>
            </a:pPr>
            <a:endParaRPr lang="en-US" b="1" dirty="0">
              <a:solidFill>
                <a:schemeClr val="accent2">
                  <a:lumMod val="75000"/>
                </a:schemeClr>
              </a:solidFill>
            </a:endParaRPr>
          </a:p>
        </p:txBody>
      </p:sp>
      <p:sp>
        <p:nvSpPr>
          <p:cNvPr id="10" name="Rectangle 9">
            <a:extLst>
              <a:ext uri="{FF2B5EF4-FFF2-40B4-BE49-F238E27FC236}">
                <a16:creationId xmlns:a16="http://schemas.microsoft.com/office/drawing/2014/main" id="{C3A26FC6-F2AA-456A-BB47-30CB49CC3A36}"/>
              </a:ext>
            </a:extLst>
          </p:cNvPr>
          <p:cNvSpPr/>
          <p:nvPr/>
        </p:nvSpPr>
        <p:spPr>
          <a:xfrm>
            <a:off x="-165100" y="639584"/>
            <a:ext cx="4572000" cy="1754326"/>
          </a:xfrm>
          <a:prstGeom prst="rect">
            <a:avLst/>
          </a:prstGeom>
        </p:spPr>
        <p:txBody>
          <a:bodyPr>
            <a:spAutoFit/>
          </a:bodyPr>
          <a:lstStyle/>
          <a:p>
            <a:pPr marL="285750" indent="-285750">
              <a:buFont typeface="Arial" panose="020B0604020202020204" pitchFamily="34" charset="0"/>
              <a:buChar char="•"/>
            </a:pPr>
            <a:r>
              <a:rPr lang="en-US" b="1" dirty="0"/>
              <a:t>Blood Pressure( Systolic, diastolic)</a:t>
            </a:r>
          </a:p>
          <a:p>
            <a:pPr marL="742950" lvl="1" indent="-285750">
              <a:buFont typeface="Arial" panose="020B0604020202020204" pitchFamily="34" charset="0"/>
              <a:buChar char="•"/>
            </a:pPr>
            <a:r>
              <a:rPr lang="en-US" b="1" dirty="0">
                <a:solidFill>
                  <a:schemeClr val="accent2">
                    <a:lumMod val="75000"/>
                  </a:schemeClr>
                </a:solidFill>
              </a:rPr>
              <a:t>Numeric, </a:t>
            </a:r>
          </a:p>
          <a:p>
            <a:pPr marL="1200150" lvl="2" indent="-285750">
              <a:buFont typeface="Arial" panose="020B0604020202020204" pitchFamily="34" charset="0"/>
              <a:buChar char="•"/>
            </a:pPr>
            <a:r>
              <a:rPr lang="en-US" b="1" dirty="0">
                <a:solidFill>
                  <a:schemeClr val="accent6">
                    <a:lumMod val="75000"/>
                  </a:schemeClr>
                </a:solidFill>
              </a:rPr>
              <a:t>Float</a:t>
            </a:r>
          </a:p>
          <a:p>
            <a:pPr marL="1200150" lvl="2" indent="-285750">
              <a:buFont typeface="Arial" panose="020B0604020202020204" pitchFamily="34" charset="0"/>
              <a:buChar char="•"/>
            </a:pPr>
            <a:r>
              <a:rPr lang="en-US" b="1" dirty="0">
                <a:solidFill>
                  <a:schemeClr val="accent6">
                    <a:lumMod val="75000"/>
                  </a:schemeClr>
                </a:solidFill>
              </a:rPr>
              <a:t>Min 0/0</a:t>
            </a:r>
          </a:p>
          <a:p>
            <a:pPr marL="1200150" lvl="2" indent="-285750">
              <a:buFont typeface="Arial" panose="020B0604020202020204" pitchFamily="34" charset="0"/>
              <a:buChar char="•"/>
            </a:pPr>
            <a:r>
              <a:rPr lang="en-US" b="1" dirty="0">
                <a:solidFill>
                  <a:schemeClr val="accent6">
                    <a:lumMod val="75000"/>
                  </a:schemeClr>
                </a:solidFill>
              </a:rPr>
              <a:t>Max 400/400</a:t>
            </a:r>
            <a:endParaRPr lang="en-US" b="1" dirty="0">
              <a:solidFill>
                <a:schemeClr val="accent2">
                  <a:lumMod val="75000"/>
                </a:schemeClr>
              </a:solidFill>
            </a:endParaRPr>
          </a:p>
          <a:p>
            <a:pPr marL="742950" lvl="1" indent="-285750">
              <a:buFont typeface="Arial" panose="020B0604020202020204" pitchFamily="34" charset="0"/>
              <a:buChar char="•"/>
            </a:pPr>
            <a:r>
              <a:rPr lang="en-US" b="1" dirty="0">
                <a:solidFill>
                  <a:schemeClr val="accent2">
                    <a:lumMod val="75000"/>
                  </a:schemeClr>
                </a:solidFill>
              </a:rPr>
              <a:t>(mmHg)</a:t>
            </a:r>
          </a:p>
        </p:txBody>
      </p:sp>
      <p:cxnSp>
        <p:nvCxnSpPr>
          <p:cNvPr id="12" name="Straight Arrow Connector 11">
            <a:extLst>
              <a:ext uri="{FF2B5EF4-FFF2-40B4-BE49-F238E27FC236}">
                <a16:creationId xmlns:a16="http://schemas.microsoft.com/office/drawing/2014/main" id="{BA1397C8-FE19-4BAA-84B8-F234EED2FF9B}"/>
              </a:ext>
            </a:extLst>
          </p:cNvPr>
          <p:cNvCxnSpPr>
            <a:cxnSpLocks/>
          </p:cNvCxnSpPr>
          <p:nvPr/>
        </p:nvCxnSpPr>
        <p:spPr>
          <a:xfrm>
            <a:off x="1543050" y="3758396"/>
            <a:ext cx="740743"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452133-60BA-49FB-9536-8805B255401F}"/>
              </a:ext>
            </a:extLst>
          </p:cNvPr>
          <p:cNvCxnSpPr>
            <a:cxnSpLocks/>
          </p:cNvCxnSpPr>
          <p:nvPr/>
        </p:nvCxnSpPr>
        <p:spPr>
          <a:xfrm>
            <a:off x="1543050" y="1171316"/>
            <a:ext cx="1562100"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338A5EC-D7EF-43F3-AD54-208606EEC38F}"/>
              </a:ext>
            </a:extLst>
          </p:cNvPr>
          <p:cNvSpPr txBox="1"/>
          <p:nvPr/>
        </p:nvSpPr>
        <p:spPr>
          <a:xfrm>
            <a:off x="114300" y="5122883"/>
            <a:ext cx="6136616" cy="954107"/>
          </a:xfrm>
          <a:prstGeom prst="rect">
            <a:avLst/>
          </a:prstGeom>
          <a:noFill/>
        </p:spPr>
        <p:txBody>
          <a:bodyPr wrap="none" rtlCol="0">
            <a:spAutoFit/>
          </a:bodyPr>
          <a:lstStyle/>
          <a:p>
            <a:r>
              <a:rPr lang="en-US" sz="2800" dirty="0">
                <a:solidFill>
                  <a:schemeClr val="accent2">
                    <a:lumMod val="75000"/>
                  </a:schemeClr>
                </a:solidFill>
              </a:rPr>
              <a:t>Supports the ISO/IEC 11404 construct of </a:t>
            </a:r>
          </a:p>
          <a:p>
            <a:r>
              <a:rPr lang="en-US" sz="2800" b="1" dirty="0">
                <a:solidFill>
                  <a:schemeClr val="accent2">
                    <a:lumMod val="75000"/>
                  </a:schemeClr>
                </a:solidFill>
              </a:rPr>
              <a:t>substantive</a:t>
            </a:r>
            <a:r>
              <a:rPr lang="en-US" sz="2800" dirty="0">
                <a:solidFill>
                  <a:schemeClr val="accent2">
                    <a:lumMod val="75000"/>
                  </a:schemeClr>
                </a:solidFill>
              </a:rPr>
              <a:t> and </a:t>
            </a:r>
            <a:r>
              <a:rPr lang="en-US" sz="2800" b="1" dirty="0">
                <a:solidFill>
                  <a:schemeClr val="accent2">
                    <a:lumMod val="75000"/>
                  </a:schemeClr>
                </a:solidFill>
              </a:rPr>
              <a:t>sentinel</a:t>
            </a:r>
            <a:r>
              <a:rPr lang="en-US" sz="2800" dirty="0">
                <a:solidFill>
                  <a:schemeClr val="accent2">
                    <a:lumMod val="75000"/>
                  </a:schemeClr>
                </a:solidFill>
              </a:rPr>
              <a:t> value domains</a:t>
            </a:r>
          </a:p>
        </p:txBody>
      </p:sp>
      <p:cxnSp>
        <p:nvCxnSpPr>
          <p:cNvPr id="18" name="Straight Arrow Connector 17">
            <a:extLst>
              <a:ext uri="{FF2B5EF4-FFF2-40B4-BE49-F238E27FC236}">
                <a16:creationId xmlns:a16="http://schemas.microsoft.com/office/drawing/2014/main" id="{9BA66C07-C9EE-4E29-BDB0-C29BE002B79C}"/>
              </a:ext>
            </a:extLst>
          </p:cNvPr>
          <p:cNvCxnSpPr>
            <a:cxnSpLocks/>
          </p:cNvCxnSpPr>
          <p:nvPr/>
        </p:nvCxnSpPr>
        <p:spPr>
          <a:xfrm flipV="1">
            <a:off x="1462436" y="1330325"/>
            <a:ext cx="1642714" cy="911304"/>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AE4573C-53D4-40EF-8E02-4AD1DC1FE5DC}"/>
              </a:ext>
            </a:extLst>
          </p:cNvPr>
          <p:cNvSpPr txBox="1"/>
          <p:nvPr/>
        </p:nvSpPr>
        <p:spPr>
          <a:xfrm>
            <a:off x="7040561" y="260350"/>
            <a:ext cx="1873975" cy="369332"/>
          </a:xfrm>
          <a:prstGeom prst="rect">
            <a:avLst/>
          </a:prstGeom>
          <a:noFill/>
        </p:spPr>
        <p:txBody>
          <a:bodyPr wrap="none" rtlCol="0">
            <a:spAutoFit/>
          </a:bodyPr>
          <a:lstStyle/>
          <a:p>
            <a:r>
              <a:rPr lang="en-US" b="1" dirty="0"/>
              <a:t>People in the U.S.</a:t>
            </a:r>
          </a:p>
        </p:txBody>
      </p:sp>
    </p:spTree>
    <p:extLst>
      <p:ext uri="{BB962C8B-B14F-4D97-AF65-F5344CB8AC3E}">
        <p14:creationId xmlns:p14="http://schemas.microsoft.com/office/powerpoint/2010/main" val="362013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87E3-F5D3-48C3-82E9-365D560EB392}"/>
              </a:ext>
            </a:extLst>
          </p:cNvPr>
          <p:cNvSpPr>
            <a:spLocks noGrp="1"/>
          </p:cNvSpPr>
          <p:nvPr>
            <p:ph type="title"/>
          </p:nvPr>
        </p:nvSpPr>
        <p:spPr/>
        <p:txBody>
          <a:bodyPr>
            <a:normAutofit fontScale="90000"/>
          </a:bodyPr>
          <a:lstStyle/>
          <a:p>
            <a:r>
              <a:rPr lang="en-US" dirty="0"/>
              <a:t>Variable Cascade - InstanceVariable</a:t>
            </a:r>
          </a:p>
        </p:txBody>
      </p:sp>
      <p:sp>
        <p:nvSpPr>
          <p:cNvPr id="3" name="Date Placeholder 2">
            <a:extLst>
              <a:ext uri="{FF2B5EF4-FFF2-40B4-BE49-F238E27FC236}">
                <a16:creationId xmlns:a16="http://schemas.microsoft.com/office/drawing/2014/main" id="{AA5F7EC5-F5EC-4561-BCE4-DF37662FA64B}"/>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CCC91EA0-58F4-4570-BE2B-FA2F72797068}"/>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939ACBDA-E5F0-4F15-AC1D-88AC54DF6A1C}"/>
              </a:ext>
            </a:extLst>
          </p:cNvPr>
          <p:cNvSpPr>
            <a:spLocks noGrp="1"/>
          </p:cNvSpPr>
          <p:nvPr>
            <p:ph type="sldNum" sz="quarter" idx="12"/>
          </p:nvPr>
        </p:nvSpPr>
        <p:spPr/>
        <p:txBody>
          <a:bodyPr/>
          <a:lstStyle/>
          <a:p>
            <a:fld id="{39D5BB9F-D377-4238-A2D8-250F9E7AEDE2}" type="slidenum">
              <a:rPr lang="en-US" smtClean="0"/>
              <a:t>15</a:t>
            </a:fld>
            <a:endParaRPr lang="en-US"/>
          </a:p>
        </p:txBody>
      </p:sp>
      <p:pic>
        <p:nvPicPr>
          <p:cNvPr id="9" name="Picture 8">
            <a:extLst>
              <a:ext uri="{FF2B5EF4-FFF2-40B4-BE49-F238E27FC236}">
                <a16:creationId xmlns:a16="http://schemas.microsoft.com/office/drawing/2014/main" id="{F797D259-2194-433F-B209-2C27BB9226D6}"/>
              </a:ext>
            </a:extLst>
          </p:cNvPr>
          <p:cNvPicPr>
            <a:picLocks noChangeAspect="1"/>
          </p:cNvPicPr>
          <p:nvPr/>
        </p:nvPicPr>
        <p:blipFill rotWithShape="1">
          <a:blip r:embed="rId3">
            <a:extLst>
              <a:ext uri="{28A0092B-C50C-407E-A947-70E740481C1C}">
                <a14:useLocalDpi xmlns:a14="http://schemas.microsoft.com/office/drawing/2010/main" val="0"/>
              </a:ext>
            </a:extLst>
          </a:blip>
          <a:srcRect l="4044" t="8328" r="48772" b="5371"/>
          <a:stretch/>
        </p:blipFill>
        <p:spPr>
          <a:xfrm>
            <a:off x="0" y="482600"/>
            <a:ext cx="4705350" cy="4946322"/>
          </a:xfrm>
          <a:prstGeom prst="rect">
            <a:avLst/>
          </a:prstGeom>
        </p:spPr>
      </p:pic>
      <p:sp>
        <p:nvSpPr>
          <p:cNvPr id="6" name="TextBox 5">
            <a:extLst>
              <a:ext uri="{FF2B5EF4-FFF2-40B4-BE49-F238E27FC236}">
                <a16:creationId xmlns:a16="http://schemas.microsoft.com/office/drawing/2014/main" id="{89C7923F-3285-484B-B066-1DE1FC934380}"/>
              </a:ext>
            </a:extLst>
          </p:cNvPr>
          <p:cNvSpPr txBox="1"/>
          <p:nvPr/>
        </p:nvSpPr>
        <p:spPr>
          <a:xfrm>
            <a:off x="4838700" y="3914720"/>
            <a:ext cx="4057650" cy="1815882"/>
          </a:xfrm>
          <a:prstGeom prst="rect">
            <a:avLst/>
          </a:prstGeom>
          <a:noFill/>
        </p:spPr>
        <p:txBody>
          <a:bodyPr wrap="square" rtlCol="0">
            <a:spAutoFit/>
          </a:bodyPr>
          <a:lstStyle/>
          <a:p>
            <a:r>
              <a:rPr lang="en-US" sz="2800" dirty="0">
                <a:solidFill>
                  <a:schemeClr val="accent2">
                    <a:lumMod val="75000"/>
                  </a:schemeClr>
                </a:solidFill>
              </a:rPr>
              <a:t>Describing </a:t>
            </a:r>
            <a:r>
              <a:rPr lang="en-US" sz="2800" b="1" dirty="0">
                <a:solidFill>
                  <a:schemeClr val="accent2">
                    <a:lumMod val="75000"/>
                  </a:schemeClr>
                </a:solidFill>
              </a:rPr>
              <a:t>collected</a:t>
            </a:r>
            <a:r>
              <a:rPr lang="en-US" sz="2800" dirty="0">
                <a:solidFill>
                  <a:schemeClr val="accent2">
                    <a:lumMod val="75000"/>
                  </a:schemeClr>
                </a:solidFill>
              </a:rPr>
              <a:t> data. Physical datatype and platform. Invariant role of the variable (e.g. a weight) </a:t>
            </a:r>
          </a:p>
        </p:txBody>
      </p:sp>
    </p:spTree>
    <p:extLst>
      <p:ext uri="{BB962C8B-B14F-4D97-AF65-F5344CB8AC3E}">
        <p14:creationId xmlns:p14="http://schemas.microsoft.com/office/powerpoint/2010/main" val="369020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A1131EA-6551-4C4A-8CE9-25896EAC76BE}"/>
              </a:ext>
            </a:extLst>
          </p:cNvPr>
          <p:cNvPicPr>
            <a:picLocks noChangeAspect="1"/>
          </p:cNvPicPr>
          <p:nvPr/>
        </p:nvPicPr>
        <p:blipFill rotWithShape="1">
          <a:blip r:embed="rId3">
            <a:extLst>
              <a:ext uri="{28A0092B-C50C-407E-A947-70E740481C1C}">
                <a14:useLocalDpi xmlns:a14="http://schemas.microsoft.com/office/drawing/2010/main" val="0"/>
              </a:ext>
            </a:extLst>
          </a:blip>
          <a:srcRect l="4512" t="10044" r="4125" b="12740"/>
          <a:stretch/>
        </p:blipFill>
        <p:spPr>
          <a:xfrm>
            <a:off x="2322286" y="106093"/>
            <a:ext cx="6821714" cy="3000377"/>
          </a:xfrm>
          <a:prstGeom prst="rect">
            <a:avLst/>
          </a:prstGeom>
        </p:spPr>
      </p:pic>
      <p:sp>
        <p:nvSpPr>
          <p:cNvPr id="2" name="Title 1">
            <a:extLst>
              <a:ext uri="{FF2B5EF4-FFF2-40B4-BE49-F238E27FC236}">
                <a16:creationId xmlns:a16="http://schemas.microsoft.com/office/drawing/2014/main" id="{F8DA87E3-F5D3-48C3-82E9-365D560EB392}"/>
              </a:ext>
            </a:extLst>
          </p:cNvPr>
          <p:cNvSpPr>
            <a:spLocks noGrp="1"/>
          </p:cNvSpPr>
          <p:nvPr>
            <p:ph type="title"/>
          </p:nvPr>
        </p:nvSpPr>
        <p:spPr>
          <a:xfrm>
            <a:off x="0" y="19050"/>
            <a:ext cx="7886700" cy="444499"/>
          </a:xfrm>
        </p:spPr>
        <p:txBody>
          <a:bodyPr>
            <a:noAutofit/>
          </a:bodyPr>
          <a:lstStyle/>
          <a:p>
            <a:r>
              <a:rPr lang="en-US" sz="2700" dirty="0"/>
              <a:t>InstanceVariable</a:t>
            </a:r>
          </a:p>
        </p:txBody>
      </p:sp>
      <p:sp>
        <p:nvSpPr>
          <p:cNvPr id="3" name="Date Placeholder 2">
            <a:extLst>
              <a:ext uri="{FF2B5EF4-FFF2-40B4-BE49-F238E27FC236}">
                <a16:creationId xmlns:a16="http://schemas.microsoft.com/office/drawing/2014/main" id="{AA5F7EC5-F5EC-4561-BCE4-DF37662FA64B}"/>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CCC91EA0-58F4-4570-BE2B-FA2F72797068}"/>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939ACBDA-E5F0-4F15-AC1D-88AC54DF6A1C}"/>
              </a:ext>
            </a:extLst>
          </p:cNvPr>
          <p:cNvSpPr>
            <a:spLocks noGrp="1"/>
          </p:cNvSpPr>
          <p:nvPr>
            <p:ph type="sldNum" sz="quarter" idx="12"/>
          </p:nvPr>
        </p:nvSpPr>
        <p:spPr/>
        <p:txBody>
          <a:bodyPr/>
          <a:lstStyle/>
          <a:p>
            <a:fld id="{39D5BB9F-D377-4238-A2D8-250F9E7AEDE2}" type="slidenum">
              <a:rPr lang="en-US" smtClean="0"/>
              <a:t>16</a:t>
            </a:fld>
            <a:endParaRPr lang="en-US"/>
          </a:p>
        </p:txBody>
      </p:sp>
      <p:sp>
        <p:nvSpPr>
          <p:cNvPr id="7" name="Rectangle 6">
            <a:extLst>
              <a:ext uri="{FF2B5EF4-FFF2-40B4-BE49-F238E27FC236}">
                <a16:creationId xmlns:a16="http://schemas.microsoft.com/office/drawing/2014/main" id="{D03F690E-3985-42FD-A2BD-2B366BDEDA9C}"/>
              </a:ext>
            </a:extLst>
          </p:cNvPr>
          <p:cNvSpPr/>
          <p:nvPr/>
        </p:nvSpPr>
        <p:spPr>
          <a:xfrm>
            <a:off x="45719" y="3106470"/>
            <a:ext cx="4572000" cy="3139321"/>
          </a:xfrm>
          <a:prstGeom prst="rect">
            <a:avLst/>
          </a:prstGeom>
        </p:spPr>
        <p:txBody>
          <a:bodyPr>
            <a:spAutoFit/>
          </a:bodyPr>
          <a:lstStyle/>
          <a:p>
            <a:pPr marL="285750" indent="-285750">
              <a:buFont typeface="Arial" panose="020B0604020202020204" pitchFamily="34" charset="0"/>
              <a:buChar char="•"/>
            </a:pPr>
            <a:r>
              <a:rPr lang="en-US" b="1" dirty="0"/>
              <a:t>Blood Pressure( Systolic, diastolic)</a:t>
            </a:r>
          </a:p>
          <a:p>
            <a:pPr marL="742950" lvl="1" indent="-285750">
              <a:buFont typeface="Arial" panose="020B0604020202020204" pitchFamily="34" charset="0"/>
              <a:buChar char="•"/>
            </a:pPr>
            <a:r>
              <a:rPr lang="en-US" b="1" dirty="0">
                <a:solidFill>
                  <a:schemeClr val="accent2">
                    <a:lumMod val="75000"/>
                  </a:schemeClr>
                </a:solidFill>
              </a:rPr>
              <a:t>Numeric, millimeters of mercury (mmHg)</a:t>
            </a:r>
          </a:p>
          <a:p>
            <a:pPr marL="1200150" lvl="2" indent="-285750">
              <a:buFont typeface="Arial" panose="020B0604020202020204" pitchFamily="34" charset="0"/>
              <a:buChar char="•"/>
            </a:pPr>
            <a:r>
              <a:rPr lang="en-US" b="1" dirty="0">
                <a:solidFill>
                  <a:schemeClr val="accent6">
                    <a:lumMod val="75000"/>
                  </a:schemeClr>
                </a:solidFill>
              </a:rPr>
              <a:t>Float, Python, </a:t>
            </a:r>
          </a:p>
          <a:p>
            <a:pPr marL="285750" indent="-285750">
              <a:buFont typeface="Arial" panose="020B0604020202020204" pitchFamily="34" charset="0"/>
              <a:buChar char="•"/>
            </a:pPr>
            <a:r>
              <a:rPr lang="en-US" b="1" dirty="0"/>
              <a:t>Position for BP</a:t>
            </a:r>
          </a:p>
          <a:p>
            <a:pPr marL="742950" lvl="1" indent="-285750">
              <a:buFont typeface="Arial" panose="020B0604020202020204" pitchFamily="34" charset="0"/>
              <a:buChar char="•"/>
            </a:pPr>
            <a:r>
              <a:rPr lang="en-US" b="1" dirty="0">
                <a:solidFill>
                  <a:schemeClr val="accent2">
                    <a:lumMod val="75000"/>
                  </a:schemeClr>
                </a:solidFill>
              </a:rPr>
              <a:t>Code</a:t>
            </a:r>
          </a:p>
          <a:p>
            <a:pPr marL="1200150" lvl="2" indent="-285750">
              <a:buFont typeface="Arial" panose="020B0604020202020204" pitchFamily="34" charset="0"/>
              <a:buChar char="•"/>
            </a:pPr>
            <a:r>
              <a:rPr lang="en-US" b="1" dirty="0">
                <a:solidFill>
                  <a:schemeClr val="accent6">
                    <a:lumMod val="75000"/>
                  </a:schemeClr>
                </a:solidFill>
              </a:rPr>
              <a:t>1=Prone</a:t>
            </a:r>
          </a:p>
          <a:p>
            <a:pPr marL="1200150" lvl="2" indent="-285750">
              <a:buFont typeface="Arial" panose="020B0604020202020204" pitchFamily="34" charset="0"/>
              <a:buChar char="•"/>
            </a:pPr>
            <a:r>
              <a:rPr lang="en-US" b="1" dirty="0">
                <a:solidFill>
                  <a:schemeClr val="accent6">
                    <a:lumMod val="75000"/>
                  </a:schemeClr>
                </a:solidFill>
              </a:rPr>
              <a:t>2=Sitting</a:t>
            </a:r>
          </a:p>
          <a:p>
            <a:pPr marL="1200150" lvl="2" indent="-285750">
              <a:buFont typeface="Arial" panose="020B0604020202020204" pitchFamily="34" charset="0"/>
              <a:buChar char="•"/>
            </a:pPr>
            <a:r>
              <a:rPr lang="en-US" b="1" dirty="0">
                <a:solidFill>
                  <a:schemeClr val="accent6">
                    <a:lumMod val="75000"/>
                  </a:schemeClr>
                </a:solidFill>
              </a:rPr>
              <a:t>3=Standing</a:t>
            </a:r>
          </a:p>
          <a:p>
            <a:pPr marL="742950" lvl="1" indent="-285750">
              <a:buFont typeface="Arial" panose="020B0604020202020204" pitchFamily="34" charset="0"/>
              <a:buChar char="•"/>
            </a:pPr>
            <a:endParaRPr lang="en-US" b="1" dirty="0">
              <a:solidFill>
                <a:schemeClr val="accent2">
                  <a:lumMod val="75000"/>
                </a:schemeClr>
              </a:solidFill>
            </a:endParaRPr>
          </a:p>
          <a:p>
            <a:pPr marL="285750" indent="-285750">
              <a:buFont typeface="Arial" panose="020B0604020202020204" pitchFamily="34" charset="0"/>
              <a:buChar char="•"/>
            </a:pPr>
            <a:endParaRPr lang="en-US" b="1" dirty="0">
              <a:solidFill>
                <a:schemeClr val="accent2">
                  <a:lumMod val="75000"/>
                </a:schemeClr>
              </a:solidFill>
            </a:endParaRPr>
          </a:p>
        </p:txBody>
      </p:sp>
      <p:cxnSp>
        <p:nvCxnSpPr>
          <p:cNvPr id="8" name="Straight Arrow Connector 7">
            <a:extLst>
              <a:ext uri="{FF2B5EF4-FFF2-40B4-BE49-F238E27FC236}">
                <a16:creationId xmlns:a16="http://schemas.microsoft.com/office/drawing/2014/main" id="{E2335FA3-EA21-4214-A9E6-A7C85BA01219}"/>
              </a:ext>
            </a:extLst>
          </p:cNvPr>
          <p:cNvCxnSpPr>
            <a:cxnSpLocks/>
          </p:cNvCxnSpPr>
          <p:nvPr/>
        </p:nvCxnSpPr>
        <p:spPr>
          <a:xfrm flipV="1">
            <a:off x="704850" y="857250"/>
            <a:ext cx="1981200" cy="2695575"/>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C8E2D9-4797-4E62-83DF-CBDEAAD8718C}"/>
              </a:ext>
            </a:extLst>
          </p:cNvPr>
          <p:cNvSpPr txBox="1"/>
          <p:nvPr/>
        </p:nvSpPr>
        <p:spPr>
          <a:xfrm flipH="1">
            <a:off x="5568404" y="3409482"/>
            <a:ext cx="3529876" cy="2031325"/>
          </a:xfrm>
          <a:prstGeom prst="rect">
            <a:avLst/>
          </a:prstGeom>
          <a:noFill/>
        </p:spPr>
        <p:txBody>
          <a:bodyPr wrap="square" rtlCol="0">
            <a:spAutoFit/>
          </a:bodyPr>
          <a:lstStyle/>
          <a:p>
            <a:r>
              <a:rPr lang="en-US" dirty="0"/>
              <a:t>Note:</a:t>
            </a:r>
            <a:br>
              <a:rPr lang="en-US" dirty="0"/>
            </a:br>
            <a:r>
              <a:rPr lang="en-US" dirty="0"/>
              <a:t>InstanceVariable inherits relationship to value domains that allows anything from higher levels of the cascade  to be described here without creating a RepresentedVariable. </a:t>
            </a:r>
          </a:p>
        </p:txBody>
      </p:sp>
    </p:spTree>
    <p:extLst>
      <p:ext uri="{BB962C8B-B14F-4D97-AF65-F5344CB8AC3E}">
        <p14:creationId xmlns:p14="http://schemas.microsoft.com/office/powerpoint/2010/main" val="2157087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B68D-D5F8-474B-AB30-FFEF1B256DF0}"/>
              </a:ext>
            </a:extLst>
          </p:cNvPr>
          <p:cNvSpPr>
            <a:spLocks noGrp="1"/>
          </p:cNvSpPr>
          <p:nvPr>
            <p:ph type="title"/>
          </p:nvPr>
        </p:nvSpPr>
        <p:spPr/>
        <p:txBody>
          <a:bodyPr>
            <a:normAutofit fontScale="90000"/>
          </a:bodyPr>
          <a:lstStyle/>
          <a:p>
            <a:r>
              <a:rPr lang="en-US" dirty="0"/>
              <a:t>Instance Variable vs Physical Representation</a:t>
            </a:r>
          </a:p>
        </p:txBody>
      </p:sp>
      <p:sp>
        <p:nvSpPr>
          <p:cNvPr id="3" name="Content Placeholder 2">
            <a:extLst>
              <a:ext uri="{FF2B5EF4-FFF2-40B4-BE49-F238E27FC236}">
                <a16:creationId xmlns:a16="http://schemas.microsoft.com/office/drawing/2014/main" id="{EF6B28C1-7DB6-4BF6-969B-E10E34290EB9}"/>
              </a:ext>
            </a:extLst>
          </p:cNvPr>
          <p:cNvSpPr>
            <a:spLocks noGrp="1"/>
          </p:cNvSpPr>
          <p:nvPr>
            <p:ph idx="1"/>
          </p:nvPr>
        </p:nvSpPr>
        <p:spPr/>
        <p:txBody>
          <a:bodyPr/>
          <a:lstStyle/>
          <a:p>
            <a:r>
              <a:rPr lang="en-US" dirty="0"/>
              <a:t>DDI-CDI adds a description of physical values in a physical record. This allows the same Instance Variable to be represented in, for instance, different file layouts (e.g. commas vs periods as thousands separators)  </a:t>
            </a:r>
          </a:p>
        </p:txBody>
      </p:sp>
      <p:sp>
        <p:nvSpPr>
          <p:cNvPr id="4" name="Date Placeholder 3">
            <a:extLst>
              <a:ext uri="{FF2B5EF4-FFF2-40B4-BE49-F238E27FC236}">
                <a16:creationId xmlns:a16="http://schemas.microsoft.com/office/drawing/2014/main" id="{46EF1D19-B6B2-483C-BFC5-1C0794C9C0FF}"/>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1A8CA10F-5711-473D-B028-83AF8A713603}"/>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0410EED1-6891-4CDD-9120-E116A684F6FF}"/>
              </a:ext>
            </a:extLst>
          </p:cNvPr>
          <p:cNvSpPr>
            <a:spLocks noGrp="1"/>
          </p:cNvSpPr>
          <p:nvPr>
            <p:ph type="sldNum" sz="quarter" idx="12"/>
          </p:nvPr>
        </p:nvSpPr>
        <p:spPr/>
        <p:txBody>
          <a:bodyPr/>
          <a:lstStyle/>
          <a:p>
            <a:fld id="{39D5BB9F-D377-4238-A2D8-250F9E7AEDE2}" type="slidenum">
              <a:rPr lang="en-US" smtClean="0"/>
              <a:t>17</a:t>
            </a:fld>
            <a:endParaRPr lang="en-US"/>
          </a:p>
        </p:txBody>
      </p:sp>
    </p:spTree>
    <p:extLst>
      <p:ext uri="{BB962C8B-B14F-4D97-AF65-F5344CB8AC3E}">
        <p14:creationId xmlns:p14="http://schemas.microsoft.com/office/powerpoint/2010/main" val="1151381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87E3-F5D3-48C3-82E9-365D560EB392}"/>
              </a:ext>
            </a:extLst>
          </p:cNvPr>
          <p:cNvSpPr>
            <a:spLocks noGrp="1"/>
          </p:cNvSpPr>
          <p:nvPr>
            <p:ph type="title"/>
          </p:nvPr>
        </p:nvSpPr>
        <p:spPr>
          <a:xfrm>
            <a:off x="628649" y="38101"/>
            <a:ext cx="8254093" cy="444499"/>
          </a:xfrm>
        </p:spPr>
        <p:txBody>
          <a:bodyPr>
            <a:normAutofit fontScale="90000"/>
          </a:bodyPr>
          <a:lstStyle/>
          <a:p>
            <a:r>
              <a:rPr lang="en-US" dirty="0"/>
              <a:t>Variable Cascade – ValueMapping</a:t>
            </a:r>
          </a:p>
        </p:txBody>
      </p:sp>
      <p:sp>
        <p:nvSpPr>
          <p:cNvPr id="3" name="Date Placeholder 2">
            <a:extLst>
              <a:ext uri="{FF2B5EF4-FFF2-40B4-BE49-F238E27FC236}">
                <a16:creationId xmlns:a16="http://schemas.microsoft.com/office/drawing/2014/main" id="{AA5F7EC5-F5EC-4561-BCE4-DF37662FA64B}"/>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CCC91EA0-58F4-4570-BE2B-FA2F72797068}"/>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939ACBDA-E5F0-4F15-AC1D-88AC54DF6A1C}"/>
              </a:ext>
            </a:extLst>
          </p:cNvPr>
          <p:cNvSpPr>
            <a:spLocks noGrp="1"/>
          </p:cNvSpPr>
          <p:nvPr>
            <p:ph type="sldNum" sz="quarter" idx="12"/>
          </p:nvPr>
        </p:nvSpPr>
        <p:spPr/>
        <p:txBody>
          <a:bodyPr/>
          <a:lstStyle/>
          <a:p>
            <a:fld id="{39D5BB9F-D377-4238-A2D8-250F9E7AEDE2}" type="slidenum">
              <a:rPr lang="en-US" smtClean="0"/>
              <a:t>18</a:t>
            </a:fld>
            <a:endParaRPr lang="en-US"/>
          </a:p>
        </p:txBody>
      </p:sp>
      <p:pic>
        <p:nvPicPr>
          <p:cNvPr id="9" name="Picture 8">
            <a:extLst>
              <a:ext uri="{FF2B5EF4-FFF2-40B4-BE49-F238E27FC236}">
                <a16:creationId xmlns:a16="http://schemas.microsoft.com/office/drawing/2014/main" id="{F797D259-2194-433F-B209-2C27BB9226D6}"/>
              </a:ext>
            </a:extLst>
          </p:cNvPr>
          <p:cNvPicPr>
            <a:picLocks noChangeAspect="1"/>
          </p:cNvPicPr>
          <p:nvPr/>
        </p:nvPicPr>
        <p:blipFill rotWithShape="1">
          <a:blip r:embed="rId3">
            <a:extLst>
              <a:ext uri="{28A0092B-C50C-407E-A947-70E740481C1C}">
                <a14:useLocalDpi xmlns:a14="http://schemas.microsoft.com/office/drawing/2010/main" val="0"/>
              </a:ext>
            </a:extLst>
          </a:blip>
          <a:srcRect l="4044" t="8328" r="4262" b="5371"/>
          <a:stretch/>
        </p:blipFill>
        <p:spPr>
          <a:xfrm>
            <a:off x="0" y="482600"/>
            <a:ext cx="9144000" cy="4946322"/>
          </a:xfrm>
          <a:prstGeom prst="rect">
            <a:avLst/>
          </a:prstGeom>
        </p:spPr>
      </p:pic>
    </p:spTree>
    <p:extLst>
      <p:ext uri="{BB962C8B-B14F-4D97-AF65-F5344CB8AC3E}">
        <p14:creationId xmlns:p14="http://schemas.microsoft.com/office/powerpoint/2010/main" val="1334198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7A352A-5004-4B5A-82BC-7E76A42E73DB}"/>
              </a:ext>
            </a:extLst>
          </p:cNvPr>
          <p:cNvPicPr>
            <a:picLocks noChangeAspect="1"/>
          </p:cNvPicPr>
          <p:nvPr/>
        </p:nvPicPr>
        <p:blipFill rotWithShape="1">
          <a:blip r:embed="rId3">
            <a:extLst>
              <a:ext uri="{28A0092B-C50C-407E-A947-70E740481C1C}">
                <a14:useLocalDpi xmlns:a14="http://schemas.microsoft.com/office/drawing/2010/main" val="0"/>
              </a:ext>
            </a:extLst>
          </a:blip>
          <a:srcRect l="4803" t="11098" r="5007" b="12526"/>
          <a:stretch/>
        </p:blipFill>
        <p:spPr>
          <a:xfrm>
            <a:off x="1440342" y="482600"/>
            <a:ext cx="7703658" cy="3934118"/>
          </a:xfrm>
          <a:prstGeom prst="rect">
            <a:avLst/>
          </a:prstGeom>
        </p:spPr>
      </p:pic>
      <p:sp>
        <p:nvSpPr>
          <p:cNvPr id="2" name="Title 1">
            <a:extLst>
              <a:ext uri="{FF2B5EF4-FFF2-40B4-BE49-F238E27FC236}">
                <a16:creationId xmlns:a16="http://schemas.microsoft.com/office/drawing/2014/main" id="{F8DA87E3-F5D3-48C3-82E9-365D560EB392}"/>
              </a:ext>
            </a:extLst>
          </p:cNvPr>
          <p:cNvSpPr>
            <a:spLocks noGrp="1"/>
          </p:cNvSpPr>
          <p:nvPr>
            <p:ph type="title"/>
          </p:nvPr>
        </p:nvSpPr>
        <p:spPr/>
        <p:txBody>
          <a:bodyPr>
            <a:normAutofit fontScale="90000"/>
          </a:bodyPr>
          <a:lstStyle/>
          <a:p>
            <a:r>
              <a:rPr lang="en-US" dirty="0"/>
              <a:t>Variable Cascade – ValueMapping Example</a:t>
            </a:r>
          </a:p>
        </p:txBody>
      </p:sp>
      <p:sp>
        <p:nvSpPr>
          <p:cNvPr id="3" name="Date Placeholder 2">
            <a:extLst>
              <a:ext uri="{FF2B5EF4-FFF2-40B4-BE49-F238E27FC236}">
                <a16:creationId xmlns:a16="http://schemas.microsoft.com/office/drawing/2014/main" id="{AA5F7EC5-F5EC-4561-BCE4-DF37662FA64B}"/>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CCC91EA0-58F4-4570-BE2B-FA2F72797068}"/>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939ACBDA-E5F0-4F15-AC1D-88AC54DF6A1C}"/>
              </a:ext>
            </a:extLst>
          </p:cNvPr>
          <p:cNvSpPr>
            <a:spLocks noGrp="1"/>
          </p:cNvSpPr>
          <p:nvPr>
            <p:ph type="sldNum" sz="quarter" idx="12"/>
          </p:nvPr>
        </p:nvSpPr>
        <p:spPr/>
        <p:txBody>
          <a:bodyPr/>
          <a:lstStyle/>
          <a:p>
            <a:fld id="{39D5BB9F-D377-4238-A2D8-250F9E7AEDE2}" type="slidenum">
              <a:rPr lang="en-US" smtClean="0"/>
              <a:t>19</a:t>
            </a:fld>
            <a:endParaRPr lang="en-US"/>
          </a:p>
        </p:txBody>
      </p:sp>
      <p:sp>
        <p:nvSpPr>
          <p:cNvPr id="6" name="Rectangle 5">
            <a:extLst>
              <a:ext uri="{FF2B5EF4-FFF2-40B4-BE49-F238E27FC236}">
                <a16:creationId xmlns:a16="http://schemas.microsoft.com/office/drawing/2014/main" id="{1B4B812F-E24E-4CC2-B2D4-D5B797F41D1D}"/>
              </a:ext>
            </a:extLst>
          </p:cNvPr>
          <p:cNvSpPr/>
          <p:nvPr/>
        </p:nvSpPr>
        <p:spPr>
          <a:xfrm>
            <a:off x="0" y="4582894"/>
            <a:ext cx="9817100" cy="1077218"/>
          </a:xfrm>
          <a:prstGeom prst="rect">
            <a:avLst/>
          </a:prstGeom>
        </p:spPr>
        <p:txBody>
          <a:bodyPr wrap="square">
            <a:spAutoFit/>
          </a:bodyPr>
          <a:lstStyle/>
          <a:p>
            <a:r>
              <a:rPr lang="en-US" sz="1600" dirty="0"/>
              <a:t>entry	datetime	systolic	diastolic	position	weight	temp	pctO2	pulse	away	exposed</a:t>
            </a:r>
          </a:p>
          <a:p>
            <a:r>
              <a:rPr lang="en-US" sz="1600" dirty="0"/>
              <a:t>101	2020-07-14T13:54	114	70	2	</a:t>
            </a:r>
            <a:r>
              <a:rPr lang="en-US" sz="2400" dirty="0"/>
              <a:t>83.914,6</a:t>
            </a:r>
            <a:r>
              <a:rPr lang="en-US" sz="1600" dirty="0"/>
              <a:t>	36,44	98	70	n	n</a:t>
            </a:r>
          </a:p>
          <a:p>
            <a:r>
              <a:rPr lang="en-US" sz="1600" dirty="0"/>
              <a:t>132	2020-07-14T14:03	125	86	3	</a:t>
            </a:r>
            <a:r>
              <a:rPr lang="en-US" sz="2400" dirty="0"/>
              <a:t>68.038,9</a:t>
            </a:r>
            <a:r>
              <a:rPr lang="en-US" sz="1600" dirty="0"/>
              <a:t>	37,50	85	92	y	n</a:t>
            </a:r>
          </a:p>
        </p:txBody>
      </p:sp>
      <p:sp>
        <p:nvSpPr>
          <p:cNvPr id="7" name="TextBox 6">
            <a:extLst>
              <a:ext uri="{FF2B5EF4-FFF2-40B4-BE49-F238E27FC236}">
                <a16:creationId xmlns:a16="http://schemas.microsoft.com/office/drawing/2014/main" id="{B574041D-93F3-438F-97CA-8826E53315DF}"/>
              </a:ext>
            </a:extLst>
          </p:cNvPr>
          <p:cNvSpPr txBox="1"/>
          <p:nvPr/>
        </p:nvSpPr>
        <p:spPr>
          <a:xfrm>
            <a:off x="114300" y="4259728"/>
            <a:ext cx="1211742" cy="369332"/>
          </a:xfrm>
          <a:prstGeom prst="rect">
            <a:avLst/>
          </a:prstGeom>
          <a:noFill/>
        </p:spPr>
        <p:txBody>
          <a:bodyPr wrap="none" rtlCol="0">
            <a:spAutoFit/>
          </a:bodyPr>
          <a:lstStyle/>
          <a:p>
            <a:r>
              <a:rPr lang="en-US" dirty="0">
                <a:solidFill>
                  <a:schemeClr val="accent2">
                    <a:lumMod val="75000"/>
                  </a:schemeClr>
                </a:solidFill>
              </a:rPr>
              <a:t>For Europe</a:t>
            </a:r>
          </a:p>
        </p:txBody>
      </p:sp>
      <p:sp>
        <p:nvSpPr>
          <p:cNvPr id="10" name="Rectangle 9">
            <a:extLst>
              <a:ext uri="{FF2B5EF4-FFF2-40B4-BE49-F238E27FC236}">
                <a16:creationId xmlns:a16="http://schemas.microsoft.com/office/drawing/2014/main" id="{9E1FF0C8-7779-4A8D-A289-5BB8C899BE89}"/>
              </a:ext>
            </a:extLst>
          </p:cNvPr>
          <p:cNvSpPr/>
          <p:nvPr/>
        </p:nvSpPr>
        <p:spPr>
          <a:xfrm>
            <a:off x="0" y="5737057"/>
            <a:ext cx="9817100" cy="1077218"/>
          </a:xfrm>
          <a:prstGeom prst="rect">
            <a:avLst/>
          </a:prstGeom>
        </p:spPr>
        <p:txBody>
          <a:bodyPr wrap="square">
            <a:spAutoFit/>
          </a:bodyPr>
          <a:lstStyle/>
          <a:p>
            <a:r>
              <a:rPr lang="en-US" sz="1600" dirty="0"/>
              <a:t>entry	datetime	systolic	diastolic	position	weight	temp	pctO2	pulse	away	exposed</a:t>
            </a:r>
          </a:p>
          <a:p>
            <a:r>
              <a:rPr lang="en-US" sz="1600" dirty="0"/>
              <a:t>101	2020-07-14T13:54	114	70	2	</a:t>
            </a:r>
            <a:r>
              <a:rPr lang="en-US" sz="2400" dirty="0"/>
              <a:t>83,914.6</a:t>
            </a:r>
            <a:r>
              <a:rPr lang="en-US" sz="1600" dirty="0"/>
              <a:t>	36.44	98	70	n	n</a:t>
            </a:r>
          </a:p>
          <a:p>
            <a:r>
              <a:rPr lang="en-US" sz="1600" dirty="0"/>
              <a:t>132	2020-07-14T14:03	125	86	3	</a:t>
            </a:r>
            <a:r>
              <a:rPr lang="en-US" sz="2400" dirty="0"/>
              <a:t>68,038.9</a:t>
            </a:r>
            <a:r>
              <a:rPr lang="en-US" sz="1600" dirty="0"/>
              <a:t>	37.50	85	92	y	n</a:t>
            </a:r>
          </a:p>
        </p:txBody>
      </p:sp>
      <p:sp>
        <p:nvSpPr>
          <p:cNvPr id="11" name="TextBox 10">
            <a:extLst>
              <a:ext uri="{FF2B5EF4-FFF2-40B4-BE49-F238E27FC236}">
                <a16:creationId xmlns:a16="http://schemas.microsoft.com/office/drawing/2014/main" id="{8FC8BA9A-21DF-4411-A2C8-6A9F09A6F97A}"/>
              </a:ext>
            </a:extLst>
          </p:cNvPr>
          <p:cNvSpPr txBox="1"/>
          <p:nvPr/>
        </p:nvSpPr>
        <p:spPr>
          <a:xfrm>
            <a:off x="114300" y="5413891"/>
            <a:ext cx="795474" cy="369332"/>
          </a:xfrm>
          <a:prstGeom prst="rect">
            <a:avLst/>
          </a:prstGeom>
          <a:noFill/>
        </p:spPr>
        <p:txBody>
          <a:bodyPr wrap="none" rtlCol="0">
            <a:spAutoFit/>
          </a:bodyPr>
          <a:lstStyle/>
          <a:p>
            <a:r>
              <a:rPr lang="en-US" dirty="0">
                <a:solidFill>
                  <a:schemeClr val="accent2">
                    <a:lumMod val="75000"/>
                  </a:schemeClr>
                </a:solidFill>
              </a:rPr>
              <a:t>For US</a:t>
            </a:r>
          </a:p>
        </p:txBody>
      </p:sp>
      <p:sp>
        <p:nvSpPr>
          <p:cNvPr id="8" name="Rectangle: Rounded Corners 7">
            <a:extLst>
              <a:ext uri="{FF2B5EF4-FFF2-40B4-BE49-F238E27FC236}">
                <a16:creationId xmlns:a16="http://schemas.microsoft.com/office/drawing/2014/main" id="{D4E7C563-3F20-4D47-95B9-DA3B8C1F904C}"/>
              </a:ext>
            </a:extLst>
          </p:cNvPr>
          <p:cNvSpPr/>
          <p:nvPr/>
        </p:nvSpPr>
        <p:spPr>
          <a:xfrm>
            <a:off x="4349750" y="1197888"/>
            <a:ext cx="4203700" cy="675529"/>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AC7B099-1B8E-455F-9339-A8E10A69E419}"/>
              </a:ext>
            </a:extLst>
          </p:cNvPr>
          <p:cNvCxnSpPr>
            <a:cxnSpLocks/>
          </p:cNvCxnSpPr>
          <p:nvPr/>
        </p:nvCxnSpPr>
        <p:spPr>
          <a:xfrm flipV="1">
            <a:off x="4127500" y="1873417"/>
            <a:ext cx="444500" cy="2968503"/>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783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FECD13-0C1C-450F-AE0A-7AEE5FD105FD}"/>
              </a:ext>
            </a:extLst>
          </p:cNvPr>
          <p:cNvSpPr>
            <a:spLocks noGrp="1"/>
          </p:cNvSpPr>
          <p:nvPr>
            <p:ph type="title"/>
          </p:nvPr>
        </p:nvSpPr>
        <p:spPr/>
        <p:txBody>
          <a:bodyPr>
            <a:normAutofit fontScale="90000"/>
          </a:bodyPr>
          <a:lstStyle/>
          <a:p>
            <a:r>
              <a:rPr lang="en-US" dirty="0"/>
              <a:t>Think About During the Presentation</a:t>
            </a:r>
          </a:p>
        </p:txBody>
      </p:sp>
      <p:sp>
        <p:nvSpPr>
          <p:cNvPr id="8" name="Content Placeholder 7">
            <a:extLst>
              <a:ext uri="{FF2B5EF4-FFF2-40B4-BE49-F238E27FC236}">
                <a16:creationId xmlns:a16="http://schemas.microsoft.com/office/drawing/2014/main" id="{C3B12D89-082E-47E1-A5BE-6AD9DC05531E}"/>
              </a:ext>
            </a:extLst>
          </p:cNvPr>
          <p:cNvSpPr>
            <a:spLocks noGrp="1"/>
          </p:cNvSpPr>
          <p:nvPr>
            <p:ph idx="1"/>
          </p:nvPr>
        </p:nvSpPr>
        <p:spPr/>
        <p:txBody>
          <a:bodyPr/>
          <a:lstStyle/>
          <a:p>
            <a:r>
              <a:rPr lang="en-US" dirty="0"/>
              <a:t>Are there data structures that you commonly use that we don’t seem to have covered?</a:t>
            </a:r>
          </a:p>
          <a:p>
            <a:pPr lvl="1"/>
            <a:r>
              <a:rPr lang="en-US" dirty="0"/>
              <a:t>What are they?</a:t>
            </a:r>
          </a:p>
          <a:p>
            <a:pPr lvl="1"/>
            <a:endParaRPr lang="en-US" dirty="0"/>
          </a:p>
          <a:p>
            <a:r>
              <a:rPr lang="en-US" dirty="0"/>
              <a:t>Do you see potential in DDI-CDI for needs that you currently don’t have met?</a:t>
            </a:r>
          </a:p>
          <a:p>
            <a:endParaRPr lang="en-US" dirty="0"/>
          </a:p>
          <a:p>
            <a:r>
              <a:rPr lang="en-US" dirty="0"/>
              <a:t>What have we missed?</a:t>
            </a:r>
          </a:p>
        </p:txBody>
      </p:sp>
      <p:sp>
        <p:nvSpPr>
          <p:cNvPr id="4" name="Date Placeholder 3">
            <a:extLst>
              <a:ext uri="{FF2B5EF4-FFF2-40B4-BE49-F238E27FC236}">
                <a16:creationId xmlns:a16="http://schemas.microsoft.com/office/drawing/2014/main" id="{5FFDD1E6-23FF-4F67-9D5F-11E0FABEA24E}"/>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F5472093-CED7-475F-BC47-7838B0453865}"/>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2328BE24-9517-45B4-9C18-8DEC79A3601F}"/>
              </a:ext>
            </a:extLst>
          </p:cNvPr>
          <p:cNvSpPr>
            <a:spLocks noGrp="1"/>
          </p:cNvSpPr>
          <p:nvPr>
            <p:ph type="sldNum" sz="quarter" idx="12"/>
          </p:nvPr>
        </p:nvSpPr>
        <p:spPr/>
        <p:txBody>
          <a:bodyPr/>
          <a:lstStyle/>
          <a:p>
            <a:fld id="{39D5BB9F-D377-4238-A2D8-250F9E7AEDE2}" type="slidenum">
              <a:rPr lang="en-US" smtClean="0"/>
              <a:t>2</a:t>
            </a:fld>
            <a:endParaRPr lang="en-US"/>
          </a:p>
        </p:txBody>
      </p:sp>
    </p:spTree>
    <p:extLst>
      <p:ext uri="{BB962C8B-B14F-4D97-AF65-F5344CB8AC3E}">
        <p14:creationId xmlns:p14="http://schemas.microsoft.com/office/powerpoint/2010/main" val="1447335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DF46-344F-424F-8037-54AE0D6BBB2B}"/>
              </a:ext>
            </a:extLst>
          </p:cNvPr>
          <p:cNvSpPr>
            <a:spLocks noGrp="1"/>
          </p:cNvSpPr>
          <p:nvPr>
            <p:ph type="title"/>
          </p:nvPr>
        </p:nvSpPr>
        <p:spPr/>
        <p:txBody>
          <a:bodyPr>
            <a:normAutofit/>
          </a:bodyPr>
          <a:lstStyle/>
          <a:p>
            <a:r>
              <a:rPr lang="en-US" dirty="0"/>
              <a:t>Structures</a:t>
            </a:r>
          </a:p>
        </p:txBody>
      </p:sp>
      <p:sp>
        <p:nvSpPr>
          <p:cNvPr id="6" name="Content Placeholder 5">
            <a:extLst>
              <a:ext uri="{FF2B5EF4-FFF2-40B4-BE49-F238E27FC236}">
                <a16:creationId xmlns:a16="http://schemas.microsoft.com/office/drawing/2014/main" id="{3121D23C-389A-474C-B146-6DAAAB567E14}"/>
              </a:ext>
            </a:extLst>
          </p:cNvPr>
          <p:cNvSpPr>
            <a:spLocks noGrp="1"/>
          </p:cNvSpPr>
          <p:nvPr>
            <p:ph type="body" idx="1"/>
          </p:nvPr>
        </p:nvSpPr>
        <p:spPr/>
        <p:txBody>
          <a:bodyPr>
            <a:normAutofit fontScale="70000" lnSpcReduction="20000"/>
          </a:bodyPr>
          <a:lstStyle/>
          <a:p>
            <a:r>
              <a:rPr lang="en-US" dirty="0"/>
              <a:t>DDI-CDI currently can describe four different data structures</a:t>
            </a:r>
          </a:p>
          <a:p>
            <a:pPr lvl="1"/>
            <a:r>
              <a:rPr lang="en-US" sz="2800" dirty="0"/>
              <a:t>Wide – as with unit records  </a:t>
            </a:r>
          </a:p>
          <a:p>
            <a:pPr lvl="1"/>
            <a:r>
              <a:rPr lang="en-US" sz="2800" dirty="0"/>
              <a:t>Tall -  as with event or stream data</a:t>
            </a:r>
          </a:p>
          <a:p>
            <a:pPr lvl="1"/>
            <a:r>
              <a:rPr lang="en-US" sz="2800" dirty="0"/>
              <a:t>Key value – as in a key-value store</a:t>
            </a:r>
          </a:p>
          <a:p>
            <a:pPr lvl="1"/>
            <a:r>
              <a:rPr lang="en-US" sz="2800" dirty="0"/>
              <a:t>Dimensional -  as with aggregate data</a:t>
            </a:r>
          </a:p>
        </p:txBody>
      </p:sp>
      <p:sp>
        <p:nvSpPr>
          <p:cNvPr id="3" name="Date Placeholder 2">
            <a:extLst>
              <a:ext uri="{FF2B5EF4-FFF2-40B4-BE49-F238E27FC236}">
                <a16:creationId xmlns:a16="http://schemas.microsoft.com/office/drawing/2014/main" id="{6DF370CD-1AF2-4E70-B0D8-D571751A35E3}"/>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B15211C3-FE5B-4CEB-B967-8C51DD17C272}"/>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45E707A5-B229-4C32-8FDD-8EACBF4D75DA}"/>
              </a:ext>
            </a:extLst>
          </p:cNvPr>
          <p:cNvSpPr>
            <a:spLocks noGrp="1"/>
          </p:cNvSpPr>
          <p:nvPr>
            <p:ph type="sldNum" sz="quarter" idx="12"/>
          </p:nvPr>
        </p:nvSpPr>
        <p:spPr/>
        <p:txBody>
          <a:bodyPr/>
          <a:lstStyle/>
          <a:p>
            <a:fld id="{39D5BB9F-D377-4238-A2D8-250F9E7AEDE2}" type="slidenum">
              <a:rPr lang="en-US" smtClean="0"/>
              <a:t>20</a:t>
            </a:fld>
            <a:endParaRPr lang="en-US"/>
          </a:p>
        </p:txBody>
      </p:sp>
    </p:spTree>
    <p:extLst>
      <p:ext uri="{BB962C8B-B14F-4D97-AF65-F5344CB8AC3E}">
        <p14:creationId xmlns:p14="http://schemas.microsoft.com/office/powerpoint/2010/main" val="3124945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030A-12A2-4BC0-8DA8-863EB3AF5BDD}"/>
              </a:ext>
            </a:extLst>
          </p:cNvPr>
          <p:cNvSpPr>
            <a:spLocks noGrp="1"/>
          </p:cNvSpPr>
          <p:nvPr>
            <p:ph type="title"/>
          </p:nvPr>
        </p:nvSpPr>
        <p:spPr>
          <a:xfrm>
            <a:off x="759280" y="38101"/>
            <a:ext cx="7886700" cy="444499"/>
          </a:xfrm>
        </p:spPr>
        <p:txBody>
          <a:bodyPr>
            <a:normAutofit fontScale="90000"/>
          </a:bodyPr>
          <a:lstStyle/>
          <a:p>
            <a:r>
              <a:rPr lang="en-US" dirty="0"/>
              <a:t>Wide Example</a:t>
            </a:r>
          </a:p>
        </p:txBody>
      </p:sp>
      <p:sp>
        <p:nvSpPr>
          <p:cNvPr id="4" name="Date Placeholder 3">
            <a:extLst>
              <a:ext uri="{FF2B5EF4-FFF2-40B4-BE49-F238E27FC236}">
                <a16:creationId xmlns:a16="http://schemas.microsoft.com/office/drawing/2014/main" id="{80A56393-1AA2-4914-948C-9CC262F1767F}"/>
              </a:ext>
            </a:extLst>
          </p:cNvPr>
          <p:cNvSpPr>
            <a:spLocks noGrp="1"/>
          </p:cNvSpPr>
          <p:nvPr>
            <p:ph type="dt" sz="half" idx="10"/>
          </p:nvPr>
        </p:nvSpPr>
        <p:spPr>
          <a:xfrm>
            <a:off x="130630" y="6721476"/>
            <a:ext cx="1066800" cy="136524"/>
          </a:xfrm>
        </p:spPr>
        <p:txBody>
          <a:bodyPr/>
          <a:lstStyle/>
          <a:p>
            <a:r>
              <a:rPr lang="en-US"/>
              <a:t>7/13/2020</a:t>
            </a:r>
          </a:p>
        </p:txBody>
      </p:sp>
      <p:sp>
        <p:nvSpPr>
          <p:cNvPr id="5" name="Footer Placeholder 4">
            <a:extLst>
              <a:ext uri="{FF2B5EF4-FFF2-40B4-BE49-F238E27FC236}">
                <a16:creationId xmlns:a16="http://schemas.microsoft.com/office/drawing/2014/main" id="{07C2A11A-CDC2-45DF-9348-9808543F5664}"/>
              </a:ext>
            </a:extLst>
          </p:cNvPr>
          <p:cNvSpPr>
            <a:spLocks noGrp="1"/>
          </p:cNvSpPr>
          <p:nvPr>
            <p:ph type="ftr" sz="quarter" idx="11"/>
          </p:nvPr>
        </p:nvSpPr>
        <p:spPr>
          <a:xfrm>
            <a:off x="3159580" y="6702426"/>
            <a:ext cx="3086100" cy="136524"/>
          </a:xfrm>
        </p:spPr>
        <p:txBody>
          <a:bodyPr/>
          <a:lstStyle/>
          <a:p>
            <a:r>
              <a:rPr lang="en-US"/>
              <a:t>Data Description with DDI-CDI</a:t>
            </a:r>
          </a:p>
        </p:txBody>
      </p:sp>
      <p:sp>
        <p:nvSpPr>
          <p:cNvPr id="6" name="Slide Number Placeholder 5">
            <a:extLst>
              <a:ext uri="{FF2B5EF4-FFF2-40B4-BE49-F238E27FC236}">
                <a16:creationId xmlns:a16="http://schemas.microsoft.com/office/drawing/2014/main" id="{F6CC04B5-6146-4320-AD2A-D49A9A3CA0BE}"/>
              </a:ext>
            </a:extLst>
          </p:cNvPr>
          <p:cNvSpPr>
            <a:spLocks noGrp="1"/>
          </p:cNvSpPr>
          <p:nvPr>
            <p:ph type="sldNum" sz="quarter" idx="12"/>
          </p:nvPr>
        </p:nvSpPr>
        <p:spPr>
          <a:xfrm>
            <a:off x="8461830" y="6683375"/>
            <a:ext cx="812800" cy="136524"/>
          </a:xfrm>
        </p:spPr>
        <p:txBody>
          <a:bodyPr/>
          <a:lstStyle/>
          <a:p>
            <a:fld id="{39D5BB9F-D377-4238-A2D8-250F9E7AEDE2}" type="slidenum">
              <a:rPr lang="en-US" smtClean="0"/>
              <a:t>21</a:t>
            </a:fld>
            <a:endParaRPr lang="en-US"/>
          </a:p>
        </p:txBody>
      </p:sp>
      <p:sp>
        <p:nvSpPr>
          <p:cNvPr id="7" name="Rectangle 6">
            <a:extLst>
              <a:ext uri="{FF2B5EF4-FFF2-40B4-BE49-F238E27FC236}">
                <a16:creationId xmlns:a16="http://schemas.microsoft.com/office/drawing/2014/main" id="{F8799DD8-D984-4CE3-B39D-2CEF7D0C5930}"/>
              </a:ext>
            </a:extLst>
          </p:cNvPr>
          <p:cNvSpPr/>
          <p:nvPr/>
        </p:nvSpPr>
        <p:spPr>
          <a:xfrm>
            <a:off x="130630" y="3565357"/>
            <a:ext cx="9144000" cy="1077218"/>
          </a:xfrm>
          <a:prstGeom prst="rect">
            <a:avLst/>
          </a:prstGeom>
        </p:spPr>
        <p:txBody>
          <a:bodyPr wrap="square">
            <a:spAutoFit/>
          </a:bodyPr>
          <a:lstStyle/>
          <a:p>
            <a:r>
              <a:rPr lang="en-US" sz="1600" dirty="0"/>
              <a:t>entry	datetime	systolic	diastolic	position	weight	temp	pctO2	pulse	away	exposed</a:t>
            </a:r>
          </a:p>
          <a:p>
            <a:r>
              <a:rPr lang="en-US" sz="1600" dirty="0"/>
              <a:t>101	2020-07-14T13:54	114	70	2	</a:t>
            </a:r>
            <a:r>
              <a:rPr lang="en-US" sz="2400" dirty="0"/>
              <a:t>83,914.6</a:t>
            </a:r>
            <a:r>
              <a:rPr lang="en-US" sz="1600" dirty="0"/>
              <a:t>	36.44	98	70	n	n</a:t>
            </a:r>
          </a:p>
          <a:p>
            <a:r>
              <a:rPr lang="en-US" sz="1600" dirty="0"/>
              <a:t>132	2020-07-14T14:03	125	86	3	</a:t>
            </a:r>
            <a:r>
              <a:rPr lang="en-US" sz="2400" dirty="0"/>
              <a:t>68,038.9</a:t>
            </a:r>
            <a:r>
              <a:rPr lang="en-US" sz="1600" dirty="0"/>
              <a:t>	37.50	85	92	y	n</a:t>
            </a:r>
          </a:p>
        </p:txBody>
      </p:sp>
      <p:graphicFrame>
        <p:nvGraphicFramePr>
          <p:cNvPr id="9" name="Table 8">
            <a:extLst>
              <a:ext uri="{FF2B5EF4-FFF2-40B4-BE49-F238E27FC236}">
                <a16:creationId xmlns:a16="http://schemas.microsoft.com/office/drawing/2014/main" id="{6F5E481A-D731-4C70-8DB7-61B9A7C4FCCD}"/>
              </a:ext>
            </a:extLst>
          </p:cNvPr>
          <p:cNvGraphicFramePr>
            <a:graphicFrameLocks noGrp="1"/>
          </p:cNvGraphicFramePr>
          <p:nvPr>
            <p:extLst>
              <p:ext uri="{D42A27DB-BD31-4B8C-83A1-F6EECF244321}">
                <p14:modId xmlns:p14="http://schemas.microsoft.com/office/powerpoint/2010/main" val="1296018538"/>
              </p:ext>
            </p:extLst>
          </p:nvPr>
        </p:nvGraphicFramePr>
        <p:xfrm>
          <a:off x="65314" y="1018868"/>
          <a:ext cx="9013371" cy="1710315"/>
        </p:xfrm>
        <a:graphic>
          <a:graphicData uri="http://schemas.openxmlformats.org/drawingml/2006/table">
            <a:tbl>
              <a:tblPr>
                <a:tableStyleId>{5C22544A-7EE6-4342-B048-85BDC9FD1C3A}</a:tableStyleId>
              </a:tblPr>
              <a:tblGrid>
                <a:gridCol w="572278">
                  <a:extLst>
                    <a:ext uri="{9D8B030D-6E8A-4147-A177-3AD203B41FA5}">
                      <a16:colId xmlns:a16="http://schemas.microsoft.com/office/drawing/2014/main" val="1644239170"/>
                    </a:ext>
                  </a:extLst>
                </a:gridCol>
                <a:gridCol w="1757710">
                  <a:extLst>
                    <a:ext uri="{9D8B030D-6E8A-4147-A177-3AD203B41FA5}">
                      <a16:colId xmlns:a16="http://schemas.microsoft.com/office/drawing/2014/main" val="3127264257"/>
                    </a:ext>
                  </a:extLst>
                </a:gridCol>
                <a:gridCol w="776662">
                  <a:extLst>
                    <a:ext uri="{9D8B030D-6E8A-4147-A177-3AD203B41FA5}">
                      <a16:colId xmlns:a16="http://schemas.microsoft.com/office/drawing/2014/main" val="1250575039"/>
                    </a:ext>
                  </a:extLst>
                </a:gridCol>
                <a:gridCol w="858416">
                  <a:extLst>
                    <a:ext uri="{9D8B030D-6E8A-4147-A177-3AD203B41FA5}">
                      <a16:colId xmlns:a16="http://schemas.microsoft.com/office/drawing/2014/main" val="2346865256"/>
                    </a:ext>
                  </a:extLst>
                </a:gridCol>
                <a:gridCol w="837978">
                  <a:extLst>
                    <a:ext uri="{9D8B030D-6E8A-4147-A177-3AD203B41FA5}">
                      <a16:colId xmlns:a16="http://schemas.microsoft.com/office/drawing/2014/main" val="844560771"/>
                    </a:ext>
                  </a:extLst>
                </a:gridCol>
                <a:gridCol w="878855">
                  <a:extLst>
                    <a:ext uri="{9D8B030D-6E8A-4147-A177-3AD203B41FA5}">
                      <a16:colId xmlns:a16="http://schemas.microsoft.com/office/drawing/2014/main" val="778595543"/>
                    </a:ext>
                  </a:extLst>
                </a:gridCol>
                <a:gridCol w="654031">
                  <a:extLst>
                    <a:ext uri="{9D8B030D-6E8A-4147-A177-3AD203B41FA5}">
                      <a16:colId xmlns:a16="http://schemas.microsoft.com/office/drawing/2014/main" val="687758673"/>
                    </a:ext>
                  </a:extLst>
                </a:gridCol>
                <a:gridCol w="654031">
                  <a:extLst>
                    <a:ext uri="{9D8B030D-6E8A-4147-A177-3AD203B41FA5}">
                      <a16:colId xmlns:a16="http://schemas.microsoft.com/office/drawing/2014/main" val="2068193648"/>
                    </a:ext>
                  </a:extLst>
                </a:gridCol>
                <a:gridCol w="572278">
                  <a:extLst>
                    <a:ext uri="{9D8B030D-6E8A-4147-A177-3AD203B41FA5}">
                      <a16:colId xmlns:a16="http://schemas.microsoft.com/office/drawing/2014/main" val="554361926"/>
                    </a:ext>
                  </a:extLst>
                </a:gridCol>
                <a:gridCol w="592716">
                  <a:extLst>
                    <a:ext uri="{9D8B030D-6E8A-4147-A177-3AD203B41FA5}">
                      <a16:colId xmlns:a16="http://schemas.microsoft.com/office/drawing/2014/main" val="350955111"/>
                    </a:ext>
                  </a:extLst>
                </a:gridCol>
                <a:gridCol w="858416">
                  <a:extLst>
                    <a:ext uri="{9D8B030D-6E8A-4147-A177-3AD203B41FA5}">
                      <a16:colId xmlns:a16="http://schemas.microsoft.com/office/drawing/2014/main" val="822402100"/>
                    </a:ext>
                  </a:extLst>
                </a:gridCol>
              </a:tblGrid>
              <a:tr h="570105">
                <a:tc>
                  <a:txBody>
                    <a:bodyPr/>
                    <a:lstStyle/>
                    <a:p>
                      <a:pPr algn="l" fontAlgn="b"/>
                      <a:r>
                        <a:rPr lang="en-US" sz="1800" u="none" strike="noStrike">
                          <a:effectLst/>
                        </a:rPr>
                        <a:t>entry</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datetime</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systolic</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diastolic</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position</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weight</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temp</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pctO2</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pulse</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away</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exposed</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4971709"/>
                  </a:ext>
                </a:extLst>
              </a:tr>
              <a:tr h="570105">
                <a:tc>
                  <a:txBody>
                    <a:bodyPr/>
                    <a:lstStyle/>
                    <a:p>
                      <a:pPr algn="r" fontAlgn="b"/>
                      <a:r>
                        <a:rPr lang="en-US" sz="1800" u="none" strike="noStrike">
                          <a:effectLst/>
                        </a:rPr>
                        <a:t>101</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2020-07-14T13:54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114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70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83914.6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36.44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98</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70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n</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n</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4641269"/>
                  </a:ext>
                </a:extLst>
              </a:tr>
              <a:tr h="570105">
                <a:tc>
                  <a:txBody>
                    <a:bodyPr/>
                    <a:lstStyle/>
                    <a:p>
                      <a:pPr algn="r" fontAlgn="b"/>
                      <a:r>
                        <a:rPr lang="en-US" sz="1800" u="none" strike="noStrike">
                          <a:effectLst/>
                        </a:rPr>
                        <a:t>132</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a:effectLst/>
                        </a:rPr>
                        <a:t>2020-07-14T14:03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125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86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68038.9</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37.5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85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92</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y</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n</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06460400"/>
                  </a:ext>
                </a:extLst>
              </a:tr>
            </a:tbl>
          </a:graphicData>
        </a:graphic>
      </p:graphicFrame>
      <p:sp>
        <p:nvSpPr>
          <p:cNvPr id="10" name="TextBox 9">
            <a:extLst>
              <a:ext uri="{FF2B5EF4-FFF2-40B4-BE49-F238E27FC236}">
                <a16:creationId xmlns:a16="http://schemas.microsoft.com/office/drawing/2014/main" id="{46D36292-6534-4844-827D-A5428D5258AD}"/>
              </a:ext>
            </a:extLst>
          </p:cNvPr>
          <p:cNvSpPr txBox="1"/>
          <p:nvPr/>
        </p:nvSpPr>
        <p:spPr>
          <a:xfrm>
            <a:off x="326571" y="642098"/>
            <a:ext cx="2306401" cy="369332"/>
          </a:xfrm>
          <a:prstGeom prst="rect">
            <a:avLst/>
          </a:prstGeom>
          <a:noFill/>
        </p:spPr>
        <p:txBody>
          <a:bodyPr wrap="none" rtlCol="0">
            <a:spAutoFit/>
          </a:bodyPr>
          <a:lstStyle/>
          <a:p>
            <a:r>
              <a:rPr lang="en-US" dirty="0"/>
              <a:t>As a spreadsheet table</a:t>
            </a:r>
          </a:p>
        </p:txBody>
      </p:sp>
      <p:sp>
        <p:nvSpPr>
          <p:cNvPr id="11" name="TextBox 10">
            <a:extLst>
              <a:ext uri="{FF2B5EF4-FFF2-40B4-BE49-F238E27FC236}">
                <a16:creationId xmlns:a16="http://schemas.microsoft.com/office/drawing/2014/main" id="{67B7E2C1-F075-453B-AA16-AF0C7A25B290}"/>
              </a:ext>
            </a:extLst>
          </p:cNvPr>
          <p:cNvSpPr txBox="1"/>
          <p:nvPr/>
        </p:nvSpPr>
        <p:spPr>
          <a:xfrm>
            <a:off x="130629" y="3059668"/>
            <a:ext cx="2613857" cy="369332"/>
          </a:xfrm>
          <a:prstGeom prst="rect">
            <a:avLst/>
          </a:prstGeom>
          <a:noFill/>
        </p:spPr>
        <p:txBody>
          <a:bodyPr wrap="none" rtlCol="0">
            <a:spAutoFit/>
          </a:bodyPr>
          <a:lstStyle/>
          <a:p>
            <a:r>
              <a:rPr lang="en-US" dirty="0"/>
              <a:t>As tab delimited text lines</a:t>
            </a:r>
          </a:p>
        </p:txBody>
      </p:sp>
    </p:spTree>
    <p:extLst>
      <p:ext uri="{BB962C8B-B14F-4D97-AF65-F5344CB8AC3E}">
        <p14:creationId xmlns:p14="http://schemas.microsoft.com/office/powerpoint/2010/main" val="2495920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FCC3-AE26-4786-BC95-863D1DF9405A}"/>
              </a:ext>
            </a:extLst>
          </p:cNvPr>
          <p:cNvSpPr>
            <a:spLocks noGrp="1"/>
          </p:cNvSpPr>
          <p:nvPr>
            <p:ph type="title"/>
          </p:nvPr>
        </p:nvSpPr>
        <p:spPr/>
        <p:txBody>
          <a:bodyPr>
            <a:normAutofit fontScale="90000"/>
          </a:bodyPr>
          <a:lstStyle/>
          <a:p>
            <a:r>
              <a:rPr lang="en-US" dirty="0"/>
              <a:t>Tall Example</a:t>
            </a:r>
          </a:p>
        </p:txBody>
      </p:sp>
      <p:sp>
        <p:nvSpPr>
          <p:cNvPr id="3" name="Date Placeholder 2">
            <a:extLst>
              <a:ext uri="{FF2B5EF4-FFF2-40B4-BE49-F238E27FC236}">
                <a16:creationId xmlns:a16="http://schemas.microsoft.com/office/drawing/2014/main" id="{24A89395-0D03-4D42-862A-6B660D848297}"/>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9BC2EBF4-E6F7-4126-B46D-39F7ECBF16F4}"/>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DE7901B3-E307-4AB2-8CBA-3BC22290CD47}"/>
              </a:ext>
            </a:extLst>
          </p:cNvPr>
          <p:cNvSpPr>
            <a:spLocks noGrp="1"/>
          </p:cNvSpPr>
          <p:nvPr>
            <p:ph type="sldNum" sz="quarter" idx="12"/>
          </p:nvPr>
        </p:nvSpPr>
        <p:spPr/>
        <p:txBody>
          <a:bodyPr/>
          <a:lstStyle/>
          <a:p>
            <a:fld id="{39D5BB9F-D377-4238-A2D8-250F9E7AEDE2}" type="slidenum">
              <a:rPr lang="en-US" smtClean="0"/>
              <a:t>22</a:t>
            </a:fld>
            <a:endParaRPr lang="en-US"/>
          </a:p>
        </p:txBody>
      </p:sp>
      <p:graphicFrame>
        <p:nvGraphicFramePr>
          <p:cNvPr id="7" name="Table 6">
            <a:extLst>
              <a:ext uri="{FF2B5EF4-FFF2-40B4-BE49-F238E27FC236}">
                <a16:creationId xmlns:a16="http://schemas.microsoft.com/office/drawing/2014/main" id="{24660541-5D91-4D88-B465-76301080C516}"/>
              </a:ext>
            </a:extLst>
          </p:cNvPr>
          <p:cNvGraphicFramePr>
            <a:graphicFrameLocks noGrp="1"/>
          </p:cNvGraphicFramePr>
          <p:nvPr>
            <p:extLst>
              <p:ext uri="{D42A27DB-BD31-4B8C-83A1-F6EECF244321}">
                <p14:modId xmlns:p14="http://schemas.microsoft.com/office/powerpoint/2010/main" val="1868226017"/>
              </p:ext>
            </p:extLst>
          </p:nvPr>
        </p:nvGraphicFramePr>
        <p:xfrm>
          <a:off x="406399" y="853846"/>
          <a:ext cx="7268028" cy="5419787"/>
        </p:xfrm>
        <a:graphic>
          <a:graphicData uri="http://schemas.openxmlformats.org/drawingml/2006/table">
            <a:tbl>
              <a:tblPr>
                <a:tableStyleId>{5C22544A-7EE6-4342-B048-85BDC9FD1C3A}</a:tableStyleId>
              </a:tblPr>
              <a:tblGrid>
                <a:gridCol w="1111036">
                  <a:extLst>
                    <a:ext uri="{9D8B030D-6E8A-4147-A177-3AD203B41FA5}">
                      <a16:colId xmlns:a16="http://schemas.microsoft.com/office/drawing/2014/main" val="455706896"/>
                    </a:ext>
                  </a:extLst>
                </a:gridCol>
                <a:gridCol w="1990607">
                  <a:extLst>
                    <a:ext uri="{9D8B030D-6E8A-4147-A177-3AD203B41FA5}">
                      <a16:colId xmlns:a16="http://schemas.microsoft.com/office/drawing/2014/main" val="3319669338"/>
                    </a:ext>
                  </a:extLst>
                </a:gridCol>
                <a:gridCol w="1481381">
                  <a:extLst>
                    <a:ext uri="{9D8B030D-6E8A-4147-A177-3AD203B41FA5}">
                      <a16:colId xmlns:a16="http://schemas.microsoft.com/office/drawing/2014/main" val="47747183"/>
                    </a:ext>
                  </a:extLst>
                </a:gridCol>
                <a:gridCol w="1573968">
                  <a:extLst>
                    <a:ext uri="{9D8B030D-6E8A-4147-A177-3AD203B41FA5}">
                      <a16:colId xmlns:a16="http://schemas.microsoft.com/office/drawing/2014/main" val="2245759953"/>
                    </a:ext>
                  </a:extLst>
                </a:gridCol>
                <a:gridCol w="1111036">
                  <a:extLst>
                    <a:ext uri="{9D8B030D-6E8A-4147-A177-3AD203B41FA5}">
                      <a16:colId xmlns:a16="http://schemas.microsoft.com/office/drawing/2014/main" val="2551007726"/>
                    </a:ext>
                  </a:extLst>
                </a:gridCol>
              </a:tblGrid>
              <a:tr h="421067">
                <a:tc>
                  <a:txBody>
                    <a:bodyPr/>
                    <a:lstStyle/>
                    <a:p>
                      <a:pPr algn="l" fontAlgn="b"/>
                      <a:r>
                        <a:rPr lang="en-US" sz="2000" b="1" u="none" strike="noStrike" dirty="0">
                          <a:effectLst/>
                        </a:rPr>
                        <a:t>Entry</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effectLst/>
                        </a:rPr>
                        <a:t>DateTime</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effectLst/>
                        </a:rPr>
                        <a:t>Measure</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effectLst/>
                        </a:rPr>
                        <a:t>Position</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effectLst/>
                        </a:rPr>
                        <a:t>Value</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69590317"/>
                  </a:ext>
                </a:extLst>
              </a:tr>
              <a:tr h="288731">
                <a:tc>
                  <a:txBody>
                    <a:bodyPr/>
                    <a:lstStyle/>
                    <a:p>
                      <a:pPr algn="r" fontAlgn="b"/>
                      <a:r>
                        <a:rPr lang="en-US" sz="2000" u="none" strike="noStrike">
                          <a:effectLst/>
                        </a:rPr>
                        <a:t>101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2020-07-14T13:54</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systolic</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114</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9807504"/>
                  </a:ext>
                </a:extLst>
              </a:tr>
              <a:tr h="288731">
                <a:tc>
                  <a:txBody>
                    <a:bodyPr/>
                    <a:lstStyle/>
                    <a:p>
                      <a:pPr algn="r" fontAlgn="b"/>
                      <a:r>
                        <a:rPr lang="en-US" sz="2000" u="none" strike="noStrike">
                          <a:effectLst/>
                        </a:rPr>
                        <a:t>101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2020-07-14T13:54</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diastolic</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70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91462525"/>
                  </a:ext>
                </a:extLst>
              </a:tr>
              <a:tr h="288731">
                <a:tc>
                  <a:txBody>
                    <a:bodyPr/>
                    <a:lstStyle/>
                    <a:p>
                      <a:pPr algn="r" fontAlgn="b"/>
                      <a:r>
                        <a:rPr lang="en-US" sz="2000" u="none" strike="noStrike">
                          <a:effectLst/>
                        </a:rPr>
                        <a:t>101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2020-07-14T13:54</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weight</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83914.60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55665805"/>
                  </a:ext>
                </a:extLst>
              </a:tr>
              <a:tr h="288731">
                <a:tc>
                  <a:txBody>
                    <a:bodyPr/>
                    <a:lstStyle/>
                    <a:p>
                      <a:pPr algn="r" fontAlgn="b"/>
                      <a:r>
                        <a:rPr lang="en-US" sz="2000" u="none" strike="noStrike">
                          <a:effectLst/>
                        </a:rPr>
                        <a:t>101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2020-07-14T13:54</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temp</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36.44</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9263951"/>
                  </a:ext>
                </a:extLst>
              </a:tr>
              <a:tr h="288731">
                <a:tc>
                  <a:txBody>
                    <a:bodyPr/>
                    <a:lstStyle/>
                    <a:p>
                      <a:pPr algn="r" fontAlgn="b"/>
                      <a:r>
                        <a:rPr lang="en-US" sz="2000" u="none" strike="noStrike">
                          <a:effectLst/>
                        </a:rPr>
                        <a:t>101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2020-07-14T13:54</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pctO2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98</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99725406"/>
                  </a:ext>
                </a:extLst>
              </a:tr>
              <a:tr h="288731">
                <a:tc>
                  <a:txBody>
                    <a:bodyPr/>
                    <a:lstStyle/>
                    <a:p>
                      <a:pPr algn="r" fontAlgn="b"/>
                      <a:r>
                        <a:rPr lang="en-US" sz="2000" u="none" strike="noStrike">
                          <a:effectLst/>
                        </a:rPr>
                        <a:t>101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2020-07-14T13:54</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pulse</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70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9240345"/>
                  </a:ext>
                </a:extLst>
              </a:tr>
              <a:tr h="288731">
                <a:tc>
                  <a:txBody>
                    <a:bodyPr/>
                    <a:lstStyle/>
                    <a:p>
                      <a:pPr algn="r" fontAlgn="b"/>
                      <a:r>
                        <a:rPr lang="en-US" sz="2000" u="none" strike="noStrike">
                          <a:effectLst/>
                        </a:rPr>
                        <a:t>101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2020-07-14T13:54</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away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34252559"/>
                  </a:ext>
                </a:extLst>
              </a:tr>
              <a:tr h="288731">
                <a:tc>
                  <a:txBody>
                    <a:bodyPr/>
                    <a:lstStyle/>
                    <a:p>
                      <a:pPr algn="r" fontAlgn="b"/>
                      <a:r>
                        <a:rPr lang="en-US" sz="2000" u="none" strike="noStrike">
                          <a:effectLst/>
                        </a:rPr>
                        <a:t>101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2020-07-14T13:54</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exposed</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44953797"/>
                  </a:ext>
                </a:extLst>
              </a:tr>
              <a:tr h="288731">
                <a:tc>
                  <a:txBody>
                    <a:bodyPr/>
                    <a:lstStyle/>
                    <a:p>
                      <a:pPr algn="r" fontAlgn="b"/>
                      <a:r>
                        <a:rPr lang="en-US" sz="2000" u="none" strike="noStrike">
                          <a:effectLst/>
                        </a:rPr>
                        <a:t>132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2020-07-14T14:03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systolic</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125</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1136709"/>
                  </a:ext>
                </a:extLst>
              </a:tr>
              <a:tr h="288731">
                <a:tc>
                  <a:txBody>
                    <a:bodyPr/>
                    <a:lstStyle/>
                    <a:p>
                      <a:pPr algn="r" fontAlgn="b"/>
                      <a:r>
                        <a:rPr lang="en-US" sz="2000" u="none" strike="noStrike">
                          <a:effectLst/>
                        </a:rPr>
                        <a:t>132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2020-07-14T14:03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diastolic</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86</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82165434"/>
                  </a:ext>
                </a:extLst>
              </a:tr>
              <a:tr h="288731">
                <a:tc>
                  <a:txBody>
                    <a:bodyPr/>
                    <a:lstStyle/>
                    <a:p>
                      <a:pPr algn="r" fontAlgn="b"/>
                      <a:r>
                        <a:rPr lang="en-US" sz="2000" u="none" strike="noStrike">
                          <a:effectLst/>
                        </a:rPr>
                        <a:t>132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2020-07-14T14:03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weight</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68038.90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43819901"/>
                  </a:ext>
                </a:extLst>
              </a:tr>
              <a:tr h="288731">
                <a:tc>
                  <a:txBody>
                    <a:bodyPr/>
                    <a:lstStyle/>
                    <a:p>
                      <a:pPr algn="r" fontAlgn="b"/>
                      <a:r>
                        <a:rPr lang="en-US" sz="2000" u="none" strike="noStrike">
                          <a:effectLst/>
                        </a:rPr>
                        <a:t>132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2020-07-14T14:03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temp</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37.5</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1190906"/>
                  </a:ext>
                </a:extLst>
              </a:tr>
              <a:tr h="288731">
                <a:tc>
                  <a:txBody>
                    <a:bodyPr/>
                    <a:lstStyle/>
                    <a:p>
                      <a:pPr algn="r" fontAlgn="b"/>
                      <a:r>
                        <a:rPr lang="en-US" sz="2000" u="none" strike="noStrike">
                          <a:effectLst/>
                        </a:rPr>
                        <a:t>132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2020-07-14T14:03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pctO2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85</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407613"/>
                  </a:ext>
                </a:extLst>
              </a:tr>
              <a:tr h="288731">
                <a:tc>
                  <a:txBody>
                    <a:bodyPr/>
                    <a:lstStyle/>
                    <a:p>
                      <a:pPr algn="r" fontAlgn="b"/>
                      <a:r>
                        <a:rPr lang="en-US" sz="2000" u="none" strike="noStrike">
                          <a:effectLst/>
                        </a:rPr>
                        <a:t>132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2020-07-14T14:03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pulse</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92</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39021964"/>
                  </a:ext>
                </a:extLst>
              </a:tr>
              <a:tr h="288731">
                <a:tc>
                  <a:txBody>
                    <a:bodyPr/>
                    <a:lstStyle/>
                    <a:p>
                      <a:pPr algn="r" fontAlgn="b"/>
                      <a:r>
                        <a:rPr lang="en-US" sz="2000" u="none" strike="noStrike">
                          <a:effectLst/>
                        </a:rPr>
                        <a:t>132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2020-07-14T14:03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away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y</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82393833"/>
                  </a:ext>
                </a:extLst>
              </a:tr>
              <a:tr h="288731">
                <a:tc>
                  <a:txBody>
                    <a:bodyPr/>
                    <a:lstStyle/>
                    <a:p>
                      <a:pPr algn="r" fontAlgn="b"/>
                      <a:r>
                        <a:rPr lang="en-US" sz="2000" u="none" strike="noStrike">
                          <a:effectLst/>
                        </a:rPr>
                        <a:t>132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2020-07-14T14:03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exposed</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n</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1630748"/>
                  </a:ext>
                </a:extLst>
              </a:tr>
            </a:tbl>
          </a:graphicData>
        </a:graphic>
      </p:graphicFrame>
    </p:spTree>
    <p:extLst>
      <p:ext uri="{BB962C8B-B14F-4D97-AF65-F5344CB8AC3E}">
        <p14:creationId xmlns:p14="http://schemas.microsoft.com/office/powerpoint/2010/main" val="828985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E42F-76BA-4C12-9CF0-CFA4C90160A0}"/>
              </a:ext>
            </a:extLst>
          </p:cNvPr>
          <p:cNvSpPr>
            <a:spLocks noGrp="1"/>
          </p:cNvSpPr>
          <p:nvPr>
            <p:ph type="title"/>
          </p:nvPr>
        </p:nvSpPr>
        <p:spPr/>
        <p:txBody>
          <a:bodyPr>
            <a:normAutofit fontScale="90000"/>
          </a:bodyPr>
          <a:lstStyle/>
          <a:p>
            <a:r>
              <a:rPr lang="en-US" dirty="0"/>
              <a:t>Key-Value Example</a:t>
            </a:r>
          </a:p>
        </p:txBody>
      </p:sp>
      <p:sp>
        <p:nvSpPr>
          <p:cNvPr id="3" name="Date Placeholder 2">
            <a:extLst>
              <a:ext uri="{FF2B5EF4-FFF2-40B4-BE49-F238E27FC236}">
                <a16:creationId xmlns:a16="http://schemas.microsoft.com/office/drawing/2014/main" id="{443981A9-3119-4341-AF7D-805028AFE469}"/>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B41DAA82-65AE-4578-958A-496B6FADFD2B}"/>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87651F64-566F-40FB-A235-CDF25B51E834}"/>
              </a:ext>
            </a:extLst>
          </p:cNvPr>
          <p:cNvSpPr>
            <a:spLocks noGrp="1"/>
          </p:cNvSpPr>
          <p:nvPr>
            <p:ph type="sldNum" sz="quarter" idx="12"/>
          </p:nvPr>
        </p:nvSpPr>
        <p:spPr/>
        <p:txBody>
          <a:bodyPr/>
          <a:lstStyle/>
          <a:p>
            <a:fld id="{39D5BB9F-D377-4238-A2D8-250F9E7AEDE2}" type="slidenum">
              <a:rPr lang="en-US" smtClean="0"/>
              <a:t>23</a:t>
            </a:fld>
            <a:endParaRPr lang="en-US"/>
          </a:p>
        </p:txBody>
      </p:sp>
      <p:graphicFrame>
        <p:nvGraphicFramePr>
          <p:cNvPr id="6" name="Table 5">
            <a:extLst>
              <a:ext uri="{FF2B5EF4-FFF2-40B4-BE49-F238E27FC236}">
                <a16:creationId xmlns:a16="http://schemas.microsoft.com/office/drawing/2014/main" id="{7470D160-5AFA-429C-9F0A-9D5269847492}"/>
              </a:ext>
            </a:extLst>
          </p:cNvPr>
          <p:cNvGraphicFramePr>
            <a:graphicFrameLocks noGrp="1"/>
          </p:cNvGraphicFramePr>
          <p:nvPr>
            <p:extLst>
              <p:ext uri="{D42A27DB-BD31-4B8C-83A1-F6EECF244321}">
                <p14:modId xmlns:p14="http://schemas.microsoft.com/office/powerpoint/2010/main" val="423291182"/>
              </p:ext>
            </p:extLst>
          </p:nvPr>
        </p:nvGraphicFramePr>
        <p:xfrm>
          <a:off x="285750" y="753689"/>
          <a:ext cx="5829300" cy="5350621"/>
        </p:xfrm>
        <a:graphic>
          <a:graphicData uri="http://schemas.openxmlformats.org/drawingml/2006/table">
            <a:tbl>
              <a:tblPr>
                <a:tableStyleId>{5C22544A-7EE6-4342-B048-85BDC9FD1C3A}</a:tableStyleId>
              </a:tblPr>
              <a:tblGrid>
                <a:gridCol w="4529205">
                  <a:extLst>
                    <a:ext uri="{9D8B030D-6E8A-4147-A177-3AD203B41FA5}">
                      <a16:colId xmlns:a16="http://schemas.microsoft.com/office/drawing/2014/main" val="4181568729"/>
                    </a:ext>
                  </a:extLst>
                </a:gridCol>
                <a:gridCol w="1300095">
                  <a:extLst>
                    <a:ext uri="{9D8B030D-6E8A-4147-A177-3AD203B41FA5}">
                      <a16:colId xmlns:a16="http://schemas.microsoft.com/office/drawing/2014/main" val="4151623027"/>
                    </a:ext>
                  </a:extLst>
                </a:gridCol>
              </a:tblGrid>
              <a:tr h="351901">
                <a:tc>
                  <a:txBody>
                    <a:bodyPr/>
                    <a:lstStyle/>
                    <a:p>
                      <a:pPr algn="l" fontAlgn="b"/>
                      <a:r>
                        <a:rPr lang="en-US" sz="2000" b="1" u="none" strike="noStrike" dirty="0">
                          <a:effectLst/>
                        </a:rPr>
                        <a:t>Key</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effectLst/>
                        </a:rPr>
                        <a:t>Value</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0600901"/>
                  </a:ext>
                </a:extLst>
              </a:tr>
              <a:tr h="241304">
                <a:tc>
                  <a:txBody>
                    <a:bodyPr/>
                    <a:lstStyle/>
                    <a:p>
                      <a:pPr algn="l" fontAlgn="b"/>
                      <a:r>
                        <a:rPr lang="en-US" sz="2000" u="none" strike="noStrike" dirty="0">
                          <a:effectLst/>
                        </a:rPr>
                        <a:t>101_2020-07-14T13:54_2_systolic</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114</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486906"/>
                  </a:ext>
                </a:extLst>
              </a:tr>
              <a:tr h="241304">
                <a:tc>
                  <a:txBody>
                    <a:bodyPr/>
                    <a:lstStyle/>
                    <a:p>
                      <a:pPr algn="l" fontAlgn="b"/>
                      <a:r>
                        <a:rPr lang="en-US" sz="2000" u="none" strike="noStrike">
                          <a:effectLst/>
                        </a:rPr>
                        <a:t>101_2020-07-14T13:54_2_diastolic</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70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60495610"/>
                  </a:ext>
                </a:extLst>
              </a:tr>
              <a:tr h="241304">
                <a:tc>
                  <a:txBody>
                    <a:bodyPr/>
                    <a:lstStyle/>
                    <a:p>
                      <a:pPr algn="l" fontAlgn="b"/>
                      <a:r>
                        <a:rPr lang="en-US" sz="2000" u="none" strike="noStrike">
                          <a:effectLst/>
                        </a:rPr>
                        <a:t>101_2020-07-14T13:54_2_weight</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83914.60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70244645"/>
                  </a:ext>
                </a:extLst>
              </a:tr>
              <a:tr h="241304">
                <a:tc>
                  <a:txBody>
                    <a:bodyPr/>
                    <a:lstStyle/>
                    <a:p>
                      <a:pPr algn="l" fontAlgn="b"/>
                      <a:r>
                        <a:rPr lang="en-US" sz="2000" u="none" strike="noStrike" dirty="0">
                          <a:effectLst/>
                        </a:rPr>
                        <a:t>101_2020-07-14T13:54_2_temp</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36.44</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05510679"/>
                  </a:ext>
                </a:extLst>
              </a:tr>
              <a:tr h="241304">
                <a:tc>
                  <a:txBody>
                    <a:bodyPr/>
                    <a:lstStyle/>
                    <a:p>
                      <a:pPr algn="l" fontAlgn="b"/>
                      <a:r>
                        <a:rPr lang="en-US" sz="2000" u="none" strike="noStrike">
                          <a:effectLst/>
                        </a:rPr>
                        <a:t>101_2020-07-14T13:54_2_pctO2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98</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63031056"/>
                  </a:ext>
                </a:extLst>
              </a:tr>
              <a:tr h="241304">
                <a:tc>
                  <a:txBody>
                    <a:bodyPr/>
                    <a:lstStyle/>
                    <a:p>
                      <a:pPr algn="l" fontAlgn="b"/>
                      <a:r>
                        <a:rPr lang="en-US" sz="2000" u="none" strike="noStrike">
                          <a:effectLst/>
                        </a:rPr>
                        <a:t>101_2020-07-14T13:54_2_pulse</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70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32433411"/>
                  </a:ext>
                </a:extLst>
              </a:tr>
              <a:tr h="241304">
                <a:tc>
                  <a:txBody>
                    <a:bodyPr/>
                    <a:lstStyle/>
                    <a:p>
                      <a:pPr algn="l" fontAlgn="b"/>
                      <a:r>
                        <a:rPr lang="en-US" sz="2000" u="none" strike="noStrike" dirty="0">
                          <a:effectLst/>
                        </a:rPr>
                        <a:t>101_2020-07-14T13:54_2_away</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00862950"/>
                  </a:ext>
                </a:extLst>
              </a:tr>
              <a:tr h="241304">
                <a:tc>
                  <a:txBody>
                    <a:bodyPr/>
                    <a:lstStyle/>
                    <a:p>
                      <a:pPr algn="l" fontAlgn="b"/>
                      <a:r>
                        <a:rPr lang="en-US" sz="2000" u="none" strike="noStrike">
                          <a:effectLst/>
                        </a:rPr>
                        <a:t>101_2020-07-14T13:54_2_exposed</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61389534"/>
                  </a:ext>
                </a:extLst>
              </a:tr>
              <a:tr h="241304">
                <a:tc>
                  <a:txBody>
                    <a:bodyPr/>
                    <a:lstStyle/>
                    <a:p>
                      <a:pPr algn="l" fontAlgn="b"/>
                      <a:r>
                        <a:rPr lang="en-US" sz="2000" u="none" strike="noStrike">
                          <a:effectLst/>
                        </a:rPr>
                        <a:t>132_2020-07-14T14:03_3_systolic</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125</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6912566"/>
                  </a:ext>
                </a:extLst>
              </a:tr>
              <a:tr h="241304">
                <a:tc>
                  <a:txBody>
                    <a:bodyPr/>
                    <a:lstStyle/>
                    <a:p>
                      <a:pPr algn="l" fontAlgn="b"/>
                      <a:r>
                        <a:rPr lang="en-US" sz="2000" u="none" strike="noStrike">
                          <a:effectLst/>
                        </a:rPr>
                        <a:t>132_2020-07-14T14:03_3_diastolic</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86</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25923856"/>
                  </a:ext>
                </a:extLst>
              </a:tr>
              <a:tr h="241304">
                <a:tc>
                  <a:txBody>
                    <a:bodyPr/>
                    <a:lstStyle/>
                    <a:p>
                      <a:pPr algn="l" fontAlgn="b"/>
                      <a:r>
                        <a:rPr lang="en-US" sz="2000" u="none" strike="noStrike">
                          <a:effectLst/>
                        </a:rPr>
                        <a:t>132_2020-07-14T14:03_3_weight</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68038.90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85281826"/>
                  </a:ext>
                </a:extLst>
              </a:tr>
              <a:tr h="241304">
                <a:tc>
                  <a:txBody>
                    <a:bodyPr/>
                    <a:lstStyle/>
                    <a:p>
                      <a:pPr algn="l" fontAlgn="b"/>
                      <a:r>
                        <a:rPr lang="en-US" sz="2000" u="none" strike="noStrike">
                          <a:effectLst/>
                        </a:rPr>
                        <a:t>132_2020-07-14T14:03_3_temp</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37.5</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31303940"/>
                  </a:ext>
                </a:extLst>
              </a:tr>
              <a:tr h="241304">
                <a:tc>
                  <a:txBody>
                    <a:bodyPr/>
                    <a:lstStyle/>
                    <a:p>
                      <a:pPr algn="l" fontAlgn="b"/>
                      <a:r>
                        <a:rPr lang="en-US" sz="2000" u="none" strike="noStrike">
                          <a:effectLst/>
                        </a:rPr>
                        <a:t>132_2020-07-14T14:03_3_pctO2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85</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21997814"/>
                  </a:ext>
                </a:extLst>
              </a:tr>
              <a:tr h="241304">
                <a:tc>
                  <a:txBody>
                    <a:bodyPr/>
                    <a:lstStyle/>
                    <a:p>
                      <a:pPr algn="l" fontAlgn="b"/>
                      <a:r>
                        <a:rPr lang="en-US" sz="2000" u="none" strike="noStrike">
                          <a:effectLst/>
                        </a:rPr>
                        <a:t>132_2020-07-14T14:03_3_pulse</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92</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68878062"/>
                  </a:ext>
                </a:extLst>
              </a:tr>
              <a:tr h="241304">
                <a:tc>
                  <a:txBody>
                    <a:bodyPr/>
                    <a:lstStyle/>
                    <a:p>
                      <a:pPr algn="l" fontAlgn="b"/>
                      <a:r>
                        <a:rPr lang="en-US" sz="2000" u="none" strike="noStrike">
                          <a:effectLst/>
                        </a:rPr>
                        <a:t>132_2020-07-14T14:03_3_away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y</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8863737"/>
                  </a:ext>
                </a:extLst>
              </a:tr>
              <a:tr h="241304">
                <a:tc>
                  <a:txBody>
                    <a:bodyPr/>
                    <a:lstStyle/>
                    <a:p>
                      <a:pPr algn="l" fontAlgn="b"/>
                      <a:r>
                        <a:rPr lang="en-US" sz="2000" u="none" strike="noStrike">
                          <a:effectLst/>
                        </a:rPr>
                        <a:t>132_2020-07-14T14:03_3_exposed</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n</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62487384"/>
                  </a:ext>
                </a:extLst>
              </a:tr>
            </a:tbl>
          </a:graphicData>
        </a:graphic>
      </p:graphicFrame>
    </p:spTree>
    <p:extLst>
      <p:ext uri="{BB962C8B-B14F-4D97-AF65-F5344CB8AC3E}">
        <p14:creationId xmlns:p14="http://schemas.microsoft.com/office/powerpoint/2010/main" val="143746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A2D4-DFBF-4731-974D-ED554621CE64}"/>
              </a:ext>
            </a:extLst>
          </p:cNvPr>
          <p:cNvSpPr>
            <a:spLocks noGrp="1"/>
          </p:cNvSpPr>
          <p:nvPr>
            <p:ph type="title"/>
          </p:nvPr>
        </p:nvSpPr>
        <p:spPr/>
        <p:txBody>
          <a:bodyPr>
            <a:normAutofit fontScale="90000"/>
          </a:bodyPr>
          <a:lstStyle/>
          <a:p>
            <a:r>
              <a:rPr lang="en-US" dirty="0"/>
              <a:t>Dimensional Example</a:t>
            </a:r>
          </a:p>
        </p:txBody>
      </p:sp>
      <p:sp>
        <p:nvSpPr>
          <p:cNvPr id="3" name="Date Placeholder 2">
            <a:extLst>
              <a:ext uri="{FF2B5EF4-FFF2-40B4-BE49-F238E27FC236}">
                <a16:creationId xmlns:a16="http://schemas.microsoft.com/office/drawing/2014/main" id="{0F4DC7A0-6073-42FA-BF22-122CC0BE2785}"/>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EB684438-BD32-4AAD-9386-3093B6D9BE61}"/>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01298EFB-CAA6-419B-A947-627068BEB8F1}"/>
              </a:ext>
            </a:extLst>
          </p:cNvPr>
          <p:cNvSpPr>
            <a:spLocks noGrp="1"/>
          </p:cNvSpPr>
          <p:nvPr>
            <p:ph type="sldNum" sz="quarter" idx="12"/>
          </p:nvPr>
        </p:nvSpPr>
        <p:spPr/>
        <p:txBody>
          <a:bodyPr/>
          <a:lstStyle/>
          <a:p>
            <a:fld id="{39D5BB9F-D377-4238-A2D8-250F9E7AEDE2}" type="slidenum">
              <a:rPr lang="en-US" smtClean="0"/>
              <a:t>24</a:t>
            </a:fld>
            <a:endParaRPr lang="en-US"/>
          </a:p>
        </p:txBody>
      </p:sp>
      <p:graphicFrame>
        <p:nvGraphicFramePr>
          <p:cNvPr id="6" name="Table 5">
            <a:extLst>
              <a:ext uri="{FF2B5EF4-FFF2-40B4-BE49-F238E27FC236}">
                <a16:creationId xmlns:a16="http://schemas.microsoft.com/office/drawing/2014/main" id="{9F23ED15-1125-4C4F-AF17-F6FFB6F290EE}"/>
              </a:ext>
            </a:extLst>
          </p:cNvPr>
          <p:cNvGraphicFramePr>
            <a:graphicFrameLocks noGrp="1"/>
          </p:cNvGraphicFramePr>
          <p:nvPr>
            <p:extLst>
              <p:ext uri="{D42A27DB-BD31-4B8C-83A1-F6EECF244321}">
                <p14:modId xmlns:p14="http://schemas.microsoft.com/office/powerpoint/2010/main" val="2340538262"/>
              </p:ext>
            </p:extLst>
          </p:nvPr>
        </p:nvGraphicFramePr>
        <p:xfrm>
          <a:off x="214086" y="482600"/>
          <a:ext cx="3035300" cy="1310640"/>
        </p:xfrm>
        <a:graphic>
          <a:graphicData uri="http://schemas.openxmlformats.org/drawingml/2006/table">
            <a:tbl>
              <a:tblPr>
                <a:tableStyleId>{5C22544A-7EE6-4342-B048-85BDC9FD1C3A}</a:tableStyleId>
              </a:tblPr>
              <a:tblGrid>
                <a:gridCol w="1434452">
                  <a:extLst>
                    <a:ext uri="{9D8B030D-6E8A-4147-A177-3AD203B41FA5}">
                      <a16:colId xmlns:a16="http://schemas.microsoft.com/office/drawing/2014/main" val="2573124303"/>
                    </a:ext>
                  </a:extLst>
                </a:gridCol>
                <a:gridCol w="791817">
                  <a:extLst>
                    <a:ext uri="{9D8B030D-6E8A-4147-A177-3AD203B41FA5}">
                      <a16:colId xmlns:a16="http://schemas.microsoft.com/office/drawing/2014/main" val="335448518"/>
                    </a:ext>
                  </a:extLst>
                </a:gridCol>
                <a:gridCol w="809031">
                  <a:extLst>
                    <a:ext uri="{9D8B030D-6E8A-4147-A177-3AD203B41FA5}">
                      <a16:colId xmlns:a16="http://schemas.microsoft.com/office/drawing/2014/main" val="872069459"/>
                    </a:ext>
                  </a:extLst>
                </a:gridCol>
              </a:tblGrid>
              <a:tr h="327660">
                <a:tc>
                  <a:txBody>
                    <a:bodyPr/>
                    <a:lstStyle/>
                    <a:p>
                      <a:pPr algn="l" fontAlgn="b"/>
                      <a:r>
                        <a:rPr lang="en-US" sz="2000" b="1" u="none" strike="noStrike" dirty="0">
                          <a:effectLst/>
                        </a:rPr>
                        <a:t>mean</a:t>
                      </a:r>
                      <a:r>
                        <a:rPr lang="en-US" sz="2000" u="none" strike="noStrike" dirty="0">
                          <a:effectLst/>
                        </a:rPr>
                        <a:t> </a:t>
                      </a:r>
                      <a:r>
                        <a:rPr lang="en-US" sz="2000" b="1" u="none" strike="noStrike" dirty="0">
                          <a:effectLst/>
                        </a:rPr>
                        <a:t>temp</a:t>
                      </a:r>
                      <a:endParaRPr lang="en-US" sz="2000" b="1" i="0" u="none" strike="noStrike" dirty="0">
                        <a:solidFill>
                          <a:srgbClr val="000000"/>
                        </a:solidFill>
                        <a:effectLst/>
                        <a:latin typeface="Calibri" panose="020F0502020204030204" pitchFamily="34" charset="0"/>
                      </a:endParaRPr>
                    </a:p>
                  </a:txBody>
                  <a:tcPr marL="7620" marR="7620" marT="7620" marB="0" anchor="b"/>
                </a:tc>
                <a:tc gridSpan="2">
                  <a:txBody>
                    <a:bodyPr/>
                    <a:lstStyle/>
                    <a:p>
                      <a:pPr algn="ctr" fontAlgn="b"/>
                      <a:r>
                        <a:rPr lang="en-US" sz="2000" b="1" u="none" strike="noStrike" dirty="0">
                          <a:effectLst/>
                        </a:rPr>
                        <a:t>exposed</a:t>
                      </a:r>
                      <a:endParaRPr lang="en-US" sz="20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val="3828434828"/>
                  </a:ext>
                </a:extLst>
              </a:tr>
              <a:tr h="327660">
                <a:tc>
                  <a:txBody>
                    <a:bodyPr/>
                    <a:lstStyle/>
                    <a:p>
                      <a:pPr algn="l" fontAlgn="b"/>
                      <a:r>
                        <a:rPr lang="en-US" sz="2000" b="1" u="none" strike="noStrike" dirty="0">
                          <a:effectLst/>
                        </a:rPr>
                        <a:t>away</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Y</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effectLst/>
                        </a:rPr>
                        <a:t>N</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29235501"/>
                  </a:ext>
                </a:extLst>
              </a:tr>
              <a:tr h="327660">
                <a:tc>
                  <a:txBody>
                    <a:bodyPr/>
                    <a:lstStyle/>
                    <a:p>
                      <a:pPr algn="l" fontAlgn="b"/>
                      <a:r>
                        <a:rPr lang="en-US" sz="2000" b="1" u="none" strike="noStrike" dirty="0">
                          <a:effectLst/>
                        </a:rPr>
                        <a:t>Y</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38.3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37.2</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42209930"/>
                  </a:ext>
                </a:extLst>
              </a:tr>
              <a:tr h="327660">
                <a:tc>
                  <a:txBody>
                    <a:bodyPr/>
                    <a:lstStyle/>
                    <a:p>
                      <a:pPr algn="l" fontAlgn="b"/>
                      <a:r>
                        <a:rPr lang="en-US" sz="2000" b="1" u="none" strike="noStrike" dirty="0">
                          <a:effectLst/>
                        </a:rPr>
                        <a:t>N</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37.8</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36.6</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06593618"/>
                  </a:ext>
                </a:extLst>
              </a:tr>
            </a:tbl>
          </a:graphicData>
        </a:graphic>
      </p:graphicFrame>
      <p:graphicFrame>
        <p:nvGraphicFramePr>
          <p:cNvPr id="7" name="Table 6">
            <a:extLst>
              <a:ext uri="{FF2B5EF4-FFF2-40B4-BE49-F238E27FC236}">
                <a16:creationId xmlns:a16="http://schemas.microsoft.com/office/drawing/2014/main" id="{F2707549-6E69-475F-9024-2CBC8734B619}"/>
              </a:ext>
            </a:extLst>
          </p:cNvPr>
          <p:cNvGraphicFramePr>
            <a:graphicFrameLocks noGrp="1"/>
          </p:cNvGraphicFramePr>
          <p:nvPr>
            <p:extLst>
              <p:ext uri="{D42A27DB-BD31-4B8C-83A1-F6EECF244321}">
                <p14:modId xmlns:p14="http://schemas.microsoft.com/office/powerpoint/2010/main" val="2690114612"/>
              </p:ext>
            </p:extLst>
          </p:nvPr>
        </p:nvGraphicFramePr>
        <p:xfrm>
          <a:off x="5067300" y="807494"/>
          <a:ext cx="2959100" cy="1638300"/>
        </p:xfrm>
        <a:graphic>
          <a:graphicData uri="http://schemas.openxmlformats.org/drawingml/2006/table">
            <a:tbl>
              <a:tblPr>
                <a:tableStyleId>{5C22544A-7EE6-4342-B048-85BDC9FD1C3A}</a:tableStyleId>
              </a:tblPr>
              <a:tblGrid>
                <a:gridCol w="660400">
                  <a:extLst>
                    <a:ext uri="{9D8B030D-6E8A-4147-A177-3AD203B41FA5}">
                      <a16:colId xmlns:a16="http://schemas.microsoft.com/office/drawing/2014/main" val="2823767001"/>
                    </a:ext>
                  </a:extLst>
                </a:gridCol>
                <a:gridCol w="990600">
                  <a:extLst>
                    <a:ext uri="{9D8B030D-6E8A-4147-A177-3AD203B41FA5}">
                      <a16:colId xmlns:a16="http://schemas.microsoft.com/office/drawing/2014/main" val="258829666"/>
                    </a:ext>
                  </a:extLst>
                </a:gridCol>
                <a:gridCol w="1308100">
                  <a:extLst>
                    <a:ext uri="{9D8B030D-6E8A-4147-A177-3AD203B41FA5}">
                      <a16:colId xmlns:a16="http://schemas.microsoft.com/office/drawing/2014/main" val="4078840673"/>
                    </a:ext>
                  </a:extLst>
                </a:gridCol>
              </a:tblGrid>
              <a:tr h="327660">
                <a:tc>
                  <a:txBody>
                    <a:bodyPr/>
                    <a:lstStyle/>
                    <a:p>
                      <a:pPr algn="l" fontAlgn="b"/>
                      <a:r>
                        <a:rPr lang="en-US" sz="2000" b="1" u="none" strike="noStrike" dirty="0">
                          <a:effectLst/>
                        </a:rPr>
                        <a:t>away</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effectLst/>
                        </a:rPr>
                        <a:t>exposed</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err="1">
                          <a:effectLst/>
                        </a:rPr>
                        <a:t>meanTemp</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46847374"/>
                  </a:ext>
                </a:extLst>
              </a:tr>
              <a:tr h="327660">
                <a:tc>
                  <a:txBody>
                    <a:bodyPr/>
                    <a:lstStyle/>
                    <a:p>
                      <a:pPr algn="l" fontAlgn="b"/>
                      <a:r>
                        <a:rPr lang="en-US" sz="2000" u="none" strike="noStrike">
                          <a:effectLst/>
                        </a:rPr>
                        <a:t>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38.3</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6845741"/>
                  </a:ext>
                </a:extLst>
              </a:tr>
              <a:tr h="327660">
                <a:tc>
                  <a:txBody>
                    <a:bodyPr/>
                    <a:lstStyle/>
                    <a:p>
                      <a:pPr algn="l" fontAlgn="b"/>
                      <a:r>
                        <a:rPr lang="en-US" sz="2000" u="none" strike="noStrike">
                          <a:effectLst/>
                        </a:rPr>
                        <a:t>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37.2</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90862509"/>
                  </a:ext>
                </a:extLst>
              </a:tr>
              <a:tr h="327660">
                <a:tc>
                  <a:txBody>
                    <a:bodyPr/>
                    <a:lstStyle/>
                    <a:p>
                      <a:pPr algn="l"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37.8</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47896558"/>
                  </a:ext>
                </a:extLst>
              </a:tr>
              <a:tr h="327660">
                <a:tc>
                  <a:txBody>
                    <a:bodyPr/>
                    <a:lstStyle/>
                    <a:p>
                      <a:pPr algn="l"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36.6</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43460236"/>
                  </a:ext>
                </a:extLst>
              </a:tr>
            </a:tbl>
          </a:graphicData>
        </a:graphic>
      </p:graphicFrame>
      <p:sp>
        <p:nvSpPr>
          <p:cNvPr id="8" name="TextBox 7">
            <a:extLst>
              <a:ext uri="{FF2B5EF4-FFF2-40B4-BE49-F238E27FC236}">
                <a16:creationId xmlns:a16="http://schemas.microsoft.com/office/drawing/2014/main" id="{D758F618-9FA2-4163-BF6D-D674BDA040C4}"/>
              </a:ext>
            </a:extLst>
          </p:cNvPr>
          <p:cNvSpPr txBox="1"/>
          <p:nvPr/>
        </p:nvSpPr>
        <p:spPr>
          <a:xfrm>
            <a:off x="214086" y="2237739"/>
            <a:ext cx="4152900" cy="2308324"/>
          </a:xfrm>
          <a:prstGeom prst="rect">
            <a:avLst/>
          </a:prstGeom>
          <a:noFill/>
        </p:spPr>
        <p:txBody>
          <a:bodyPr wrap="square" rtlCol="0">
            <a:spAutoFit/>
          </a:bodyPr>
          <a:lstStyle/>
          <a:p>
            <a:r>
              <a:rPr lang="en-US" dirty="0"/>
              <a:t>Dimensions are defined by away and exposed. For each combination of dimension values there is a summary value – the mean of temp.</a:t>
            </a:r>
          </a:p>
          <a:p>
            <a:endParaRPr lang="en-US" dirty="0"/>
          </a:p>
          <a:p>
            <a:r>
              <a:rPr lang="en-US" dirty="0"/>
              <a:t>The dimensional data are shown here in two layouts, a cross tabulation and a tall structure.</a:t>
            </a:r>
          </a:p>
        </p:txBody>
      </p:sp>
      <p:sp>
        <p:nvSpPr>
          <p:cNvPr id="9" name="Rectangle 8">
            <a:extLst>
              <a:ext uri="{FF2B5EF4-FFF2-40B4-BE49-F238E27FC236}">
                <a16:creationId xmlns:a16="http://schemas.microsoft.com/office/drawing/2014/main" id="{B2CE8657-D28A-4C9D-9662-82EEBBD59332}"/>
              </a:ext>
            </a:extLst>
          </p:cNvPr>
          <p:cNvSpPr/>
          <p:nvPr/>
        </p:nvSpPr>
        <p:spPr>
          <a:xfrm>
            <a:off x="0" y="4465645"/>
            <a:ext cx="9339034" cy="1971374"/>
          </a:xfrm>
          <a:prstGeom prst="rect">
            <a:avLst/>
          </a:prstGeom>
        </p:spPr>
        <p:txBody>
          <a:bodyPr wrap="square">
            <a:spAutoFit/>
          </a:bodyPr>
          <a:lstStyle/>
          <a:p>
            <a:pPr>
              <a:lnSpc>
                <a:spcPct val="107000"/>
              </a:lnSpc>
              <a:spcAft>
                <a:spcPts val="800"/>
              </a:spcAft>
            </a:pPr>
            <a:r>
              <a:rPr lang="en-US"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Questions:</a:t>
            </a:r>
          </a:p>
          <a:p>
            <a:pPr>
              <a:lnSpc>
                <a:spcPct val="107000"/>
              </a:lnSpc>
              <a:spcAft>
                <a:spcPts val="800"/>
              </a:spcAft>
            </a:pPr>
            <a:r>
              <a:rPr lang="en-US"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Have you traveled outside of the county in the last two weeks? (circle one)</a:t>
            </a:r>
            <a:endParaRPr lang="en-US" sz="1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Yes    No</a:t>
            </a:r>
            <a:endParaRPr lang="en-US" sz="1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Have you had contact with anyone diagnosed with Covid-19? (circle one)?</a:t>
            </a:r>
            <a:endParaRPr lang="en-US" sz="1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Yes    No</a:t>
            </a:r>
            <a:endParaRPr lang="en-US"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440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0E04-C124-45BE-BD29-D1A09FA41E0E}"/>
              </a:ext>
            </a:extLst>
          </p:cNvPr>
          <p:cNvSpPr>
            <a:spLocks noGrp="1"/>
          </p:cNvSpPr>
          <p:nvPr>
            <p:ph type="title"/>
          </p:nvPr>
        </p:nvSpPr>
        <p:spPr/>
        <p:txBody>
          <a:bodyPr>
            <a:normAutofit fontScale="90000"/>
          </a:bodyPr>
          <a:lstStyle/>
          <a:p>
            <a:r>
              <a:rPr lang="en-US" dirty="0"/>
              <a:t>The Datum Approach</a:t>
            </a:r>
          </a:p>
        </p:txBody>
      </p:sp>
      <p:sp>
        <p:nvSpPr>
          <p:cNvPr id="3" name="Date Placeholder 2">
            <a:extLst>
              <a:ext uri="{FF2B5EF4-FFF2-40B4-BE49-F238E27FC236}">
                <a16:creationId xmlns:a16="http://schemas.microsoft.com/office/drawing/2014/main" id="{5AD7FC99-FC02-403A-9FAC-F516F4731F91}"/>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B0DC325D-E611-4817-92BF-7ACB12592BC0}"/>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B9F186AA-D27C-4B2E-BDB3-95C9FC798ED4}"/>
              </a:ext>
            </a:extLst>
          </p:cNvPr>
          <p:cNvSpPr>
            <a:spLocks noGrp="1"/>
          </p:cNvSpPr>
          <p:nvPr>
            <p:ph type="sldNum" sz="quarter" idx="12"/>
          </p:nvPr>
        </p:nvSpPr>
        <p:spPr/>
        <p:txBody>
          <a:bodyPr/>
          <a:lstStyle/>
          <a:p>
            <a:fld id="{39D5BB9F-D377-4238-A2D8-250F9E7AEDE2}" type="slidenum">
              <a:rPr lang="en-US" smtClean="0"/>
              <a:t>25</a:t>
            </a:fld>
            <a:endParaRPr lang="en-US"/>
          </a:p>
        </p:txBody>
      </p:sp>
      <p:pic>
        <p:nvPicPr>
          <p:cNvPr id="8" name="Picture 7">
            <a:extLst>
              <a:ext uri="{FF2B5EF4-FFF2-40B4-BE49-F238E27FC236}">
                <a16:creationId xmlns:a16="http://schemas.microsoft.com/office/drawing/2014/main" id="{9191979E-6E07-458A-9686-A86FC1BE4DE8}"/>
              </a:ext>
            </a:extLst>
          </p:cNvPr>
          <p:cNvPicPr>
            <a:picLocks noChangeAspect="1"/>
          </p:cNvPicPr>
          <p:nvPr/>
        </p:nvPicPr>
        <p:blipFill rotWithShape="1">
          <a:blip r:embed="rId3">
            <a:extLst>
              <a:ext uri="{28A0092B-C50C-407E-A947-70E740481C1C}">
                <a14:useLocalDpi xmlns:a14="http://schemas.microsoft.com/office/drawing/2010/main" val="0"/>
              </a:ext>
            </a:extLst>
          </a:blip>
          <a:srcRect l="6875" t="6000" r="5000" b="4965"/>
          <a:stretch/>
        </p:blipFill>
        <p:spPr>
          <a:xfrm>
            <a:off x="273050" y="482600"/>
            <a:ext cx="8058150" cy="5617028"/>
          </a:xfrm>
          <a:prstGeom prst="rect">
            <a:avLst/>
          </a:prstGeom>
        </p:spPr>
      </p:pic>
      <p:pic>
        <p:nvPicPr>
          <p:cNvPr id="7" name="Picture 6">
            <a:extLst>
              <a:ext uri="{FF2B5EF4-FFF2-40B4-BE49-F238E27FC236}">
                <a16:creationId xmlns:a16="http://schemas.microsoft.com/office/drawing/2014/main" id="{B0DDBB8A-1B16-4D02-8FB9-AD9ADFFA2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92" y="6190342"/>
            <a:ext cx="4069433" cy="457240"/>
          </a:xfrm>
          <a:prstGeom prst="rect">
            <a:avLst/>
          </a:prstGeom>
        </p:spPr>
      </p:pic>
      <p:sp>
        <p:nvSpPr>
          <p:cNvPr id="9" name="Rectangle: Rounded Corners 8">
            <a:extLst>
              <a:ext uri="{FF2B5EF4-FFF2-40B4-BE49-F238E27FC236}">
                <a16:creationId xmlns:a16="http://schemas.microsoft.com/office/drawing/2014/main" id="{95EA50B5-D733-4751-A6F9-415BBDD5F17D}"/>
              </a:ext>
            </a:extLst>
          </p:cNvPr>
          <p:cNvSpPr/>
          <p:nvPr/>
        </p:nvSpPr>
        <p:spPr>
          <a:xfrm>
            <a:off x="3658561" y="6375400"/>
            <a:ext cx="812800" cy="327026"/>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56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45E5-AE43-439B-B17E-4D8F186AF6C4}"/>
              </a:ext>
            </a:extLst>
          </p:cNvPr>
          <p:cNvSpPr>
            <a:spLocks noGrp="1"/>
          </p:cNvSpPr>
          <p:nvPr>
            <p:ph type="title"/>
          </p:nvPr>
        </p:nvSpPr>
        <p:spPr/>
        <p:txBody>
          <a:bodyPr>
            <a:normAutofit fontScale="90000"/>
          </a:bodyPr>
          <a:lstStyle/>
          <a:p>
            <a:r>
              <a:rPr lang="en-US" dirty="0"/>
              <a:t>InstanceValue</a:t>
            </a:r>
          </a:p>
        </p:txBody>
      </p:sp>
      <p:sp>
        <p:nvSpPr>
          <p:cNvPr id="4" name="Date Placeholder 3">
            <a:extLst>
              <a:ext uri="{FF2B5EF4-FFF2-40B4-BE49-F238E27FC236}">
                <a16:creationId xmlns:a16="http://schemas.microsoft.com/office/drawing/2014/main" id="{26433F09-F2D7-418C-833B-2CF16C57E40A}"/>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4E20DCD5-AEB1-4E97-A27D-22AFC0311E23}"/>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2C072D22-6EBD-4D86-BB63-46A1B5ABE35F}"/>
              </a:ext>
            </a:extLst>
          </p:cNvPr>
          <p:cNvSpPr>
            <a:spLocks noGrp="1"/>
          </p:cNvSpPr>
          <p:nvPr>
            <p:ph type="sldNum" sz="quarter" idx="12"/>
          </p:nvPr>
        </p:nvSpPr>
        <p:spPr/>
        <p:txBody>
          <a:bodyPr/>
          <a:lstStyle/>
          <a:p>
            <a:fld id="{39D5BB9F-D377-4238-A2D8-250F9E7AEDE2}" type="slidenum">
              <a:rPr lang="en-US" smtClean="0"/>
              <a:t>26</a:t>
            </a:fld>
            <a:endParaRPr lang="en-US"/>
          </a:p>
        </p:txBody>
      </p:sp>
      <p:pic>
        <p:nvPicPr>
          <p:cNvPr id="8" name="Picture 7">
            <a:extLst>
              <a:ext uri="{FF2B5EF4-FFF2-40B4-BE49-F238E27FC236}">
                <a16:creationId xmlns:a16="http://schemas.microsoft.com/office/drawing/2014/main" id="{D71B0D67-3B88-49DD-8B12-A7E7378BEAAB}"/>
              </a:ext>
            </a:extLst>
          </p:cNvPr>
          <p:cNvPicPr>
            <a:picLocks noChangeAspect="1"/>
          </p:cNvPicPr>
          <p:nvPr/>
        </p:nvPicPr>
        <p:blipFill rotWithShape="1">
          <a:blip r:embed="rId3">
            <a:extLst>
              <a:ext uri="{28A0092B-C50C-407E-A947-70E740481C1C}">
                <a14:useLocalDpi xmlns:a14="http://schemas.microsoft.com/office/drawing/2010/main" val="0"/>
              </a:ext>
            </a:extLst>
          </a:blip>
          <a:srcRect l="10042" t="12042" r="8678" b="13362"/>
          <a:stretch/>
        </p:blipFill>
        <p:spPr>
          <a:xfrm>
            <a:off x="5283200" y="183941"/>
            <a:ext cx="3619500" cy="4260453"/>
          </a:xfrm>
          <a:prstGeom prst="rect">
            <a:avLst/>
          </a:prstGeom>
        </p:spPr>
      </p:pic>
      <p:sp>
        <p:nvSpPr>
          <p:cNvPr id="9" name="TextBox 8">
            <a:extLst>
              <a:ext uri="{FF2B5EF4-FFF2-40B4-BE49-F238E27FC236}">
                <a16:creationId xmlns:a16="http://schemas.microsoft.com/office/drawing/2014/main" id="{603C9819-A3F6-4E18-ADBE-F57D7BFA9533}"/>
              </a:ext>
            </a:extLst>
          </p:cNvPr>
          <p:cNvSpPr txBox="1"/>
          <p:nvPr/>
        </p:nvSpPr>
        <p:spPr>
          <a:xfrm>
            <a:off x="241300" y="1714500"/>
            <a:ext cx="4699000" cy="2308324"/>
          </a:xfrm>
          <a:prstGeom prst="rect">
            <a:avLst/>
          </a:prstGeom>
          <a:noFill/>
        </p:spPr>
        <p:txBody>
          <a:bodyPr wrap="square" rtlCol="0">
            <a:spAutoFit/>
          </a:bodyPr>
          <a:lstStyle/>
          <a:p>
            <a:r>
              <a:rPr lang="en-US" dirty="0"/>
              <a:t>For now, only a string extends InstanceValue. </a:t>
            </a:r>
          </a:p>
          <a:p>
            <a:r>
              <a:rPr lang="en-US" dirty="0"/>
              <a:t>It’s modeled this way to allow for other kinds of values, including binary types like, 64 or 128 bit float, images, audio clips and more.</a:t>
            </a:r>
          </a:p>
          <a:p>
            <a:r>
              <a:rPr lang="en-US" dirty="0"/>
              <a:t>This could also include other datatypes like lists and dictionaries (hash tables).</a:t>
            </a:r>
          </a:p>
          <a:p>
            <a:r>
              <a:rPr lang="en-US" dirty="0"/>
              <a:t>This will enable extension to qualitative data and data like JSON.</a:t>
            </a:r>
          </a:p>
        </p:txBody>
      </p:sp>
      <p:sp>
        <p:nvSpPr>
          <p:cNvPr id="15" name="Rectangle 14">
            <a:extLst>
              <a:ext uri="{FF2B5EF4-FFF2-40B4-BE49-F238E27FC236}">
                <a16:creationId xmlns:a16="http://schemas.microsoft.com/office/drawing/2014/main" id="{64888512-573A-4E23-BC03-4B5BB6E4E835}"/>
              </a:ext>
            </a:extLst>
          </p:cNvPr>
          <p:cNvSpPr/>
          <p:nvPr/>
        </p:nvSpPr>
        <p:spPr>
          <a:xfrm>
            <a:off x="0" y="4582894"/>
            <a:ext cx="9817100" cy="1077218"/>
          </a:xfrm>
          <a:prstGeom prst="rect">
            <a:avLst/>
          </a:prstGeom>
        </p:spPr>
        <p:txBody>
          <a:bodyPr wrap="square">
            <a:spAutoFit/>
          </a:bodyPr>
          <a:lstStyle/>
          <a:p>
            <a:r>
              <a:rPr lang="en-US" sz="1600" dirty="0"/>
              <a:t>entry	datetime	systolic	diastolic	position	weight	temp	pctO2	pulse	away	exposed</a:t>
            </a:r>
          </a:p>
          <a:p>
            <a:r>
              <a:rPr lang="en-US" sz="1600" dirty="0"/>
              <a:t>101	2020-07-14T13:54	114	70	2	</a:t>
            </a:r>
            <a:r>
              <a:rPr lang="en-US" sz="2400" dirty="0"/>
              <a:t>83.914,6</a:t>
            </a:r>
            <a:r>
              <a:rPr lang="en-US" sz="1600" dirty="0"/>
              <a:t>	36,44	98	70	n	n</a:t>
            </a:r>
          </a:p>
          <a:p>
            <a:r>
              <a:rPr lang="en-US" sz="1600" dirty="0"/>
              <a:t>132	2020-07-14T14:03	125	86	3	</a:t>
            </a:r>
            <a:r>
              <a:rPr lang="en-US" sz="2400" dirty="0"/>
              <a:t>68.038,9</a:t>
            </a:r>
            <a:r>
              <a:rPr lang="en-US" sz="1600" dirty="0"/>
              <a:t>	37,50	85	92	y	n</a:t>
            </a:r>
          </a:p>
        </p:txBody>
      </p:sp>
      <p:sp>
        <p:nvSpPr>
          <p:cNvPr id="16" name="TextBox 15">
            <a:extLst>
              <a:ext uri="{FF2B5EF4-FFF2-40B4-BE49-F238E27FC236}">
                <a16:creationId xmlns:a16="http://schemas.microsoft.com/office/drawing/2014/main" id="{0220A2B3-0147-4A66-A203-04E149E65E0E}"/>
              </a:ext>
            </a:extLst>
          </p:cNvPr>
          <p:cNvSpPr txBox="1"/>
          <p:nvPr/>
        </p:nvSpPr>
        <p:spPr>
          <a:xfrm>
            <a:off x="114300" y="4259728"/>
            <a:ext cx="1211742" cy="369332"/>
          </a:xfrm>
          <a:prstGeom prst="rect">
            <a:avLst/>
          </a:prstGeom>
          <a:noFill/>
        </p:spPr>
        <p:txBody>
          <a:bodyPr wrap="none" rtlCol="0">
            <a:spAutoFit/>
          </a:bodyPr>
          <a:lstStyle/>
          <a:p>
            <a:r>
              <a:rPr lang="en-US" dirty="0">
                <a:solidFill>
                  <a:schemeClr val="accent2">
                    <a:lumMod val="75000"/>
                  </a:schemeClr>
                </a:solidFill>
              </a:rPr>
              <a:t>For Europe</a:t>
            </a:r>
          </a:p>
        </p:txBody>
      </p:sp>
      <p:sp>
        <p:nvSpPr>
          <p:cNvPr id="17" name="Rectangle 16">
            <a:extLst>
              <a:ext uri="{FF2B5EF4-FFF2-40B4-BE49-F238E27FC236}">
                <a16:creationId xmlns:a16="http://schemas.microsoft.com/office/drawing/2014/main" id="{4752993A-9890-4648-9325-EA13427402AE}"/>
              </a:ext>
            </a:extLst>
          </p:cNvPr>
          <p:cNvSpPr/>
          <p:nvPr/>
        </p:nvSpPr>
        <p:spPr>
          <a:xfrm>
            <a:off x="0" y="5737057"/>
            <a:ext cx="9817100" cy="1077218"/>
          </a:xfrm>
          <a:prstGeom prst="rect">
            <a:avLst/>
          </a:prstGeom>
        </p:spPr>
        <p:txBody>
          <a:bodyPr wrap="square">
            <a:spAutoFit/>
          </a:bodyPr>
          <a:lstStyle/>
          <a:p>
            <a:r>
              <a:rPr lang="en-US" sz="1600" dirty="0"/>
              <a:t>entry	datetime	systolic	diastolic	position	weight	temp	pctO2	pulse	away	exposed</a:t>
            </a:r>
          </a:p>
          <a:p>
            <a:r>
              <a:rPr lang="en-US" sz="1600" dirty="0"/>
              <a:t>101	2020-07-14T13:54	114	70	2	</a:t>
            </a:r>
            <a:r>
              <a:rPr lang="en-US" sz="2400" dirty="0"/>
              <a:t>83,914.6</a:t>
            </a:r>
            <a:r>
              <a:rPr lang="en-US" sz="1600" dirty="0"/>
              <a:t>	36.44	98	70	n	n</a:t>
            </a:r>
          </a:p>
          <a:p>
            <a:r>
              <a:rPr lang="en-US" sz="1600" dirty="0"/>
              <a:t>132	2020-07-14T14:03	125	86	3	</a:t>
            </a:r>
            <a:r>
              <a:rPr lang="en-US" sz="2400" dirty="0"/>
              <a:t>68,038.9</a:t>
            </a:r>
            <a:r>
              <a:rPr lang="en-US" sz="1600" dirty="0"/>
              <a:t>	37.50	85	92	y	n</a:t>
            </a:r>
          </a:p>
        </p:txBody>
      </p:sp>
      <p:sp>
        <p:nvSpPr>
          <p:cNvPr id="18" name="TextBox 17">
            <a:extLst>
              <a:ext uri="{FF2B5EF4-FFF2-40B4-BE49-F238E27FC236}">
                <a16:creationId xmlns:a16="http://schemas.microsoft.com/office/drawing/2014/main" id="{B9A50D7F-C851-4D53-A6AF-FA7379E714E0}"/>
              </a:ext>
            </a:extLst>
          </p:cNvPr>
          <p:cNvSpPr txBox="1"/>
          <p:nvPr/>
        </p:nvSpPr>
        <p:spPr>
          <a:xfrm>
            <a:off x="114300" y="5413891"/>
            <a:ext cx="795474" cy="369332"/>
          </a:xfrm>
          <a:prstGeom prst="rect">
            <a:avLst/>
          </a:prstGeom>
          <a:noFill/>
        </p:spPr>
        <p:txBody>
          <a:bodyPr wrap="none" rtlCol="0">
            <a:spAutoFit/>
          </a:bodyPr>
          <a:lstStyle/>
          <a:p>
            <a:r>
              <a:rPr lang="en-US" dirty="0">
                <a:solidFill>
                  <a:schemeClr val="accent2">
                    <a:lumMod val="75000"/>
                  </a:schemeClr>
                </a:solidFill>
              </a:rPr>
              <a:t>For US</a:t>
            </a:r>
          </a:p>
        </p:txBody>
      </p:sp>
    </p:spTree>
    <p:extLst>
      <p:ext uri="{BB962C8B-B14F-4D97-AF65-F5344CB8AC3E}">
        <p14:creationId xmlns:p14="http://schemas.microsoft.com/office/powerpoint/2010/main" val="270563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FD2E9D-43B6-4346-979D-BEF79BBD0FCE}"/>
              </a:ext>
            </a:extLst>
          </p:cNvPr>
          <p:cNvSpPr>
            <a:spLocks noGrp="1"/>
          </p:cNvSpPr>
          <p:nvPr>
            <p:ph type="title"/>
          </p:nvPr>
        </p:nvSpPr>
        <p:spPr/>
        <p:txBody>
          <a:bodyPr>
            <a:normAutofit fontScale="90000"/>
          </a:bodyPr>
          <a:lstStyle/>
          <a:p>
            <a:r>
              <a:rPr lang="en-US" dirty="0"/>
              <a:t>Datum</a:t>
            </a:r>
          </a:p>
        </p:txBody>
      </p:sp>
      <p:pic>
        <p:nvPicPr>
          <p:cNvPr id="6" name="Picture 5">
            <a:extLst>
              <a:ext uri="{FF2B5EF4-FFF2-40B4-BE49-F238E27FC236}">
                <a16:creationId xmlns:a16="http://schemas.microsoft.com/office/drawing/2014/main" id="{A7788F10-A468-4B7A-8020-97507220703B}"/>
              </a:ext>
            </a:extLst>
          </p:cNvPr>
          <p:cNvPicPr>
            <a:picLocks noChangeAspect="1"/>
          </p:cNvPicPr>
          <p:nvPr/>
        </p:nvPicPr>
        <p:blipFill rotWithShape="1">
          <a:blip r:embed="rId3">
            <a:extLst>
              <a:ext uri="{28A0092B-C50C-407E-A947-70E740481C1C}">
                <a14:useLocalDpi xmlns:a14="http://schemas.microsoft.com/office/drawing/2010/main" val="0"/>
              </a:ext>
            </a:extLst>
          </a:blip>
          <a:srcRect l="4174" t="6990" r="3143" b="4249"/>
          <a:stretch/>
        </p:blipFill>
        <p:spPr>
          <a:xfrm>
            <a:off x="628650" y="523413"/>
            <a:ext cx="7702550" cy="6033665"/>
          </a:xfrm>
          <a:prstGeom prst="rect">
            <a:avLst/>
          </a:prstGeom>
        </p:spPr>
      </p:pic>
      <p:sp>
        <p:nvSpPr>
          <p:cNvPr id="7" name="Date Placeholder 6">
            <a:extLst>
              <a:ext uri="{FF2B5EF4-FFF2-40B4-BE49-F238E27FC236}">
                <a16:creationId xmlns:a16="http://schemas.microsoft.com/office/drawing/2014/main" id="{6FCC86E8-EC16-4387-A137-90FECD3999E0}"/>
              </a:ext>
            </a:extLst>
          </p:cNvPr>
          <p:cNvSpPr>
            <a:spLocks noGrp="1"/>
          </p:cNvSpPr>
          <p:nvPr>
            <p:ph type="dt" sz="half" idx="10"/>
          </p:nvPr>
        </p:nvSpPr>
        <p:spPr/>
        <p:txBody>
          <a:bodyPr/>
          <a:lstStyle/>
          <a:p>
            <a:r>
              <a:rPr lang="en-US"/>
              <a:t>7/13/2020</a:t>
            </a:r>
          </a:p>
        </p:txBody>
      </p:sp>
      <p:sp>
        <p:nvSpPr>
          <p:cNvPr id="8" name="Footer Placeholder 7">
            <a:extLst>
              <a:ext uri="{FF2B5EF4-FFF2-40B4-BE49-F238E27FC236}">
                <a16:creationId xmlns:a16="http://schemas.microsoft.com/office/drawing/2014/main" id="{C888751A-23A5-4AF5-87DB-FD9E3CA90685}"/>
              </a:ext>
            </a:extLst>
          </p:cNvPr>
          <p:cNvSpPr>
            <a:spLocks noGrp="1"/>
          </p:cNvSpPr>
          <p:nvPr>
            <p:ph type="ftr" sz="quarter" idx="11"/>
          </p:nvPr>
        </p:nvSpPr>
        <p:spPr/>
        <p:txBody>
          <a:bodyPr/>
          <a:lstStyle/>
          <a:p>
            <a:r>
              <a:rPr lang="en-US"/>
              <a:t>Data Description with DDI-CDI</a:t>
            </a:r>
          </a:p>
        </p:txBody>
      </p:sp>
      <p:sp>
        <p:nvSpPr>
          <p:cNvPr id="9" name="Slide Number Placeholder 8">
            <a:extLst>
              <a:ext uri="{FF2B5EF4-FFF2-40B4-BE49-F238E27FC236}">
                <a16:creationId xmlns:a16="http://schemas.microsoft.com/office/drawing/2014/main" id="{E33DB378-F99D-4AC2-8832-D26EEF1B7029}"/>
              </a:ext>
            </a:extLst>
          </p:cNvPr>
          <p:cNvSpPr>
            <a:spLocks noGrp="1"/>
          </p:cNvSpPr>
          <p:nvPr>
            <p:ph type="sldNum" sz="quarter" idx="12"/>
          </p:nvPr>
        </p:nvSpPr>
        <p:spPr/>
        <p:txBody>
          <a:bodyPr/>
          <a:lstStyle/>
          <a:p>
            <a:fld id="{39D5BB9F-D377-4238-A2D8-250F9E7AEDE2}" type="slidenum">
              <a:rPr lang="en-US" smtClean="0"/>
              <a:t>27</a:t>
            </a:fld>
            <a:endParaRPr lang="en-US"/>
          </a:p>
        </p:txBody>
      </p:sp>
    </p:spTree>
    <p:extLst>
      <p:ext uri="{BB962C8B-B14F-4D97-AF65-F5344CB8AC3E}">
        <p14:creationId xmlns:p14="http://schemas.microsoft.com/office/powerpoint/2010/main" val="774892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51AE3-E925-4739-9672-E1CC15B04E76}"/>
              </a:ext>
            </a:extLst>
          </p:cNvPr>
          <p:cNvSpPr>
            <a:spLocks noGrp="1"/>
          </p:cNvSpPr>
          <p:nvPr>
            <p:ph type="title"/>
          </p:nvPr>
        </p:nvSpPr>
        <p:spPr/>
        <p:txBody>
          <a:bodyPr>
            <a:normAutofit fontScale="90000"/>
          </a:bodyPr>
          <a:lstStyle/>
          <a:p>
            <a:r>
              <a:rPr lang="en-US" dirty="0"/>
              <a:t>The Value Column in a Tall Structure</a:t>
            </a:r>
          </a:p>
        </p:txBody>
      </p:sp>
      <p:sp>
        <p:nvSpPr>
          <p:cNvPr id="3" name="Content Placeholder 2">
            <a:extLst>
              <a:ext uri="{FF2B5EF4-FFF2-40B4-BE49-F238E27FC236}">
                <a16:creationId xmlns:a16="http://schemas.microsoft.com/office/drawing/2014/main" id="{35A604B6-9CDA-4136-8643-BB23A1EB4F22}"/>
              </a:ext>
            </a:extLst>
          </p:cNvPr>
          <p:cNvSpPr>
            <a:spLocks noGrp="1"/>
          </p:cNvSpPr>
          <p:nvPr>
            <p:ph idx="1"/>
          </p:nvPr>
        </p:nvSpPr>
        <p:spPr>
          <a:xfrm>
            <a:off x="177800" y="762001"/>
            <a:ext cx="2489200" cy="2941320"/>
          </a:xfrm>
        </p:spPr>
        <p:txBody>
          <a:bodyPr>
            <a:normAutofit fontScale="92500" lnSpcReduction="10000"/>
          </a:bodyPr>
          <a:lstStyle/>
          <a:p>
            <a:pPr marL="0" indent="0">
              <a:buNone/>
            </a:pPr>
            <a:r>
              <a:rPr lang="en-US" dirty="0"/>
              <a:t>The value column here is not a traditional variable. It’s entries do not have a common concept or value domain.</a:t>
            </a:r>
          </a:p>
          <a:p>
            <a:endParaRPr lang="en-US" dirty="0"/>
          </a:p>
        </p:txBody>
      </p:sp>
      <p:sp>
        <p:nvSpPr>
          <p:cNvPr id="4" name="Date Placeholder 3">
            <a:extLst>
              <a:ext uri="{FF2B5EF4-FFF2-40B4-BE49-F238E27FC236}">
                <a16:creationId xmlns:a16="http://schemas.microsoft.com/office/drawing/2014/main" id="{9F0FE1B6-749A-4EB0-986C-DF2A8EF41B91}"/>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815203C6-0E42-4279-839A-E77560643798}"/>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3970E641-6079-4D20-8510-EFB09C579B5D}"/>
              </a:ext>
            </a:extLst>
          </p:cNvPr>
          <p:cNvSpPr>
            <a:spLocks noGrp="1"/>
          </p:cNvSpPr>
          <p:nvPr>
            <p:ph type="sldNum" sz="quarter" idx="12"/>
          </p:nvPr>
        </p:nvSpPr>
        <p:spPr/>
        <p:txBody>
          <a:bodyPr/>
          <a:lstStyle/>
          <a:p>
            <a:fld id="{39D5BB9F-D377-4238-A2D8-250F9E7AEDE2}" type="slidenum">
              <a:rPr lang="en-US" smtClean="0"/>
              <a:t>28</a:t>
            </a:fld>
            <a:endParaRPr lang="en-US"/>
          </a:p>
        </p:txBody>
      </p:sp>
      <p:graphicFrame>
        <p:nvGraphicFramePr>
          <p:cNvPr id="8" name="Table 7">
            <a:extLst>
              <a:ext uri="{FF2B5EF4-FFF2-40B4-BE49-F238E27FC236}">
                <a16:creationId xmlns:a16="http://schemas.microsoft.com/office/drawing/2014/main" id="{E526BE32-0FA2-4E8B-A06B-9F04F9F50C76}"/>
              </a:ext>
            </a:extLst>
          </p:cNvPr>
          <p:cNvGraphicFramePr>
            <a:graphicFrameLocks noGrp="1"/>
          </p:cNvGraphicFramePr>
          <p:nvPr>
            <p:extLst>
              <p:ext uri="{D42A27DB-BD31-4B8C-83A1-F6EECF244321}">
                <p14:modId xmlns:p14="http://schemas.microsoft.com/office/powerpoint/2010/main" val="1505603814"/>
              </p:ext>
            </p:extLst>
          </p:nvPr>
        </p:nvGraphicFramePr>
        <p:xfrm>
          <a:off x="3139440" y="2164080"/>
          <a:ext cx="5814059" cy="4401089"/>
        </p:xfrm>
        <a:graphic>
          <a:graphicData uri="http://schemas.openxmlformats.org/drawingml/2006/table">
            <a:tbl>
              <a:tblPr>
                <a:tableStyleId>{5C22544A-7EE6-4342-B048-85BDC9FD1C3A}</a:tableStyleId>
              </a:tblPr>
              <a:tblGrid>
                <a:gridCol w="888773">
                  <a:extLst>
                    <a:ext uri="{9D8B030D-6E8A-4147-A177-3AD203B41FA5}">
                      <a16:colId xmlns:a16="http://schemas.microsoft.com/office/drawing/2014/main" val="455706896"/>
                    </a:ext>
                  </a:extLst>
                </a:gridCol>
                <a:gridCol w="1592386">
                  <a:extLst>
                    <a:ext uri="{9D8B030D-6E8A-4147-A177-3AD203B41FA5}">
                      <a16:colId xmlns:a16="http://schemas.microsoft.com/office/drawing/2014/main" val="3319669338"/>
                    </a:ext>
                  </a:extLst>
                </a:gridCol>
                <a:gridCol w="1185031">
                  <a:extLst>
                    <a:ext uri="{9D8B030D-6E8A-4147-A177-3AD203B41FA5}">
                      <a16:colId xmlns:a16="http://schemas.microsoft.com/office/drawing/2014/main" val="47747183"/>
                    </a:ext>
                  </a:extLst>
                </a:gridCol>
                <a:gridCol w="1259096">
                  <a:extLst>
                    <a:ext uri="{9D8B030D-6E8A-4147-A177-3AD203B41FA5}">
                      <a16:colId xmlns:a16="http://schemas.microsoft.com/office/drawing/2014/main" val="2245759953"/>
                    </a:ext>
                  </a:extLst>
                </a:gridCol>
                <a:gridCol w="888773">
                  <a:extLst>
                    <a:ext uri="{9D8B030D-6E8A-4147-A177-3AD203B41FA5}">
                      <a16:colId xmlns:a16="http://schemas.microsoft.com/office/drawing/2014/main" val="2551007726"/>
                    </a:ext>
                  </a:extLst>
                </a:gridCol>
              </a:tblGrid>
              <a:tr h="367633">
                <a:tc>
                  <a:txBody>
                    <a:bodyPr/>
                    <a:lstStyle/>
                    <a:p>
                      <a:pPr algn="l" fontAlgn="b"/>
                      <a:r>
                        <a:rPr lang="en-US" sz="1400" b="1" u="none" strike="noStrike" dirty="0">
                          <a:effectLst/>
                        </a:rPr>
                        <a:t>Entry</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u="none" strike="noStrike" dirty="0">
                          <a:effectLst/>
                        </a:rPr>
                        <a:t>DateTime</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u="none" strike="noStrike" dirty="0">
                          <a:effectLst/>
                        </a:rPr>
                        <a:t>Measure</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u="none" strike="noStrike" dirty="0">
                          <a:effectLst/>
                        </a:rPr>
                        <a:t>Position</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u="none" strike="noStrike" dirty="0">
                          <a:effectLst/>
                        </a:rPr>
                        <a:t>Value</a:t>
                      </a:r>
                      <a:endParaRPr lang="en-US"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69590317"/>
                  </a:ext>
                </a:extLst>
              </a:tr>
              <a:tr h="252091">
                <a:tc>
                  <a:txBody>
                    <a:bodyPr/>
                    <a:lstStyle/>
                    <a:p>
                      <a:pPr algn="r" fontAlgn="b"/>
                      <a:r>
                        <a:rPr lang="en-US" sz="1400" u="none" strike="noStrike">
                          <a:effectLst/>
                        </a:rPr>
                        <a:t>101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2020-07-14T13:54</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systolic</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114</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9807504"/>
                  </a:ext>
                </a:extLst>
              </a:tr>
              <a:tr h="252091">
                <a:tc>
                  <a:txBody>
                    <a:bodyPr/>
                    <a:lstStyle/>
                    <a:p>
                      <a:pPr algn="r" fontAlgn="b"/>
                      <a:r>
                        <a:rPr lang="en-US" sz="1400" u="none" strike="noStrike">
                          <a:effectLst/>
                        </a:rPr>
                        <a:t>101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2020-07-14T13:54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diastolic</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70</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91462525"/>
                  </a:ext>
                </a:extLst>
              </a:tr>
              <a:tr h="252091">
                <a:tc>
                  <a:txBody>
                    <a:bodyPr/>
                    <a:lstStyle/>
                    <a:p>
                      <a:pPr algn="r" fontAlgn="b"/>
                      <a:r>
                        <a:rPr lang="en-US" sz="1400" u="none" strike="noStrike">
                          <a:effectLst/>
                        </a:rPr>
                        <a:t>101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2020-07-14T13:54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weight</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83914.60</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55665805"/>
                  </a:ext>
                </a:extLst>
              </a:tr>
              <a:tr h="252091">
                <a:tc>
                  <a:txBody>
                    <a:bodyPr/>
                    <a:lstStyle/>
                    <a:p>
                      <a:pPr algn="r" fontAlgn="b"/>
                      <a:r>
                        <a:rPr lang="en-US" sz="1400" u="none" strike="noStrike">
                          <a:effectLst/>
                        </a:rPr>
                        <a:t>101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2020-07-14T13:54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temp</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36.44</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9263951"/>
                  </a:ext>
                </a:extLst>
              </a:tr>
              <a:tr h="252091">
                <a:tc>
                  <a:txBody>
                    <a:bodyPr/>
                    <a:lstStyle/>
                    <a:p>
                      <a:pPr algn="r" fontAlgn="b"/>
                      <a:r>
                        <a:rPr lang="en-US" sz="1400" u="none" strike="noStrike">
                          <a:effectLst/>
                        </a:rPr>
                        <a:t>101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2020-07-14T13:54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pctO2</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98</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99725406"/>
                  </a:ext>
                </a:extLst>
              </a:tr>
              <a:tr h="252091">
                <a:tc>
                  <a:txBody>
                    <a:bodyPr/>
                    <a:lstStyle/>
                    <a:p>
                      <a:pPr algn="r" fontAlgn="b"/>
                      <a:r>
                        <a:rPr lang="en-US" sz="1400" u="none" strike="noStrike">
                          <a:effectLst/>
                        </a:rPr>
                        <a:t>101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2020-07-14T13:54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pulse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70</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9240345"/>
                  </a:ext>
                </a:extLst>
              </a:tr>
              <a:tr h="252091">
                <a:tc>
                  <a:txBody>
                    <a:bodyPr/>
                    <a:lstStyle/>
                    <a:p>
                      <a:pPr algn="r" fontAlgn="b"/>
                      <a:r>
                        <a:rPr lang="en-US" sz="1400" u="none" strike="noStrike">
                          <a:effectLst/>
                        </a:rPr>
                        <a:t>101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2020-07-14T13:54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away</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n</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34252559"/>
                  </a:ext>
                </a:extLst>
              </a:tr>
              <a:tr h="252091">
                <a:tc>
                  <a:txBody>
                    <a:bodyPr/>
                    <a:lstStyle/>
                    <a:p>
                      <a:pPr algn="r" fontAlgn="b"/>
                      <a:r>
                        <a:rPr lang="en-US" sz="1400" u="none" strike="noStrike">
                          <a:effectLst/>
                        </a:rPr>
                        <a:t>101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2020-07-14T13:54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exposed</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n</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44953797"/>
                  </a:ext>
                </a:extLst>
              </a:tr>
              <a:tr h="252091">
                <a:tc>
                  <a:txBody>
                    <a:bodyPr/>
                    <a:lstStyle/>
                    <a:p>
                      <a:pPr algn="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2020-07-14T14:03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systolic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125</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1136709"/>
                  </a:ext>
                </a:extLst>
              </a:tr>
              <a:tr h="252091">
                <a:tc>
                  <a:txBody>
                    <a:bodyPr/>
                    <a:lstStyle/>
                    <a:p>
                      <a:pPr algn="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2020-07-14T14:03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diastolic</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86</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82165434"/>
                  </a:ext>
                </a:extLst>
              </a:tr>
              <a:tr h="252091">
                <a:tc>
                  <a:txBody>
                    <a:bodyPr/>
                    <a:lstStyle/>
                    <a:p>
                      <a:pPr algn="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2020-07-14T14:03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weight</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68038.90</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43819901"/>
                  </a:ext>
                </a:extLst>
              </a:tr>
              <a:tr h="252091">
                <a:tc>
                  <a:txBody>
                    <a:bodyPr/>
                    <a:lstStyle/>
                    <a:p>
                      <a:pPr algn="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2020-07-14T14:03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temp</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37.5</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1190906"/>
                  </a:ext>
                </a:extLst>
              </a:tr>
              <a:tr h="252091">
                <a:tc>
                  <a:txBody>
                    <a:bodyPr/>
                    <a:lstStyle/>
                    <a:p>
                      <a:pPr algn="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2020-07-14T14:03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pctO2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85</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407613"/>
                  </a:ext>
                </a:extLst>
              </a:tr>
              <a:tr h="252091">
                <a:tc>
                  <a:txBody>
                    <a:bodyPr/>
                    <a:lstStyle/>
                    <a:p>
                      <a:pPr algn="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2020-07-14T14:03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pulse</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92</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39021964"/>
                  </a:ext>
                </a:extLst>
              </a:tr>
              <a:tr h="252091">
                <a:tc>
                  <a:txBody>
                    <a:bodyPr/>
                    <a:lstStyle/>
                    <a:p>
                      <a:pPr algn="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2020-07-14T14:03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away</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y</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82393833"/>
                  </a:ext>
                </a:extLst>
              </a:tr>
              <a:tr h="252091">
                <a:tc>
                  <a:txBody>
                    <a:bodyPr/>
                    <a:lstStyle/>
                    <a:p>
                      <a:pPr algn="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2020-07-14T14:03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exposed</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rPr>
                        <a:t>n</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1630748"/>
                  </a:ext>
                </a:extLst>
              </a:tr>
            </a:tbl>
          </a:graphicData>
        </a:graphic>
      </p:graphicFrame>
      <p:sp>
        <p:nvSpPr>
          <p:cNvPr id="9" name="Rectangle: Rounded Corners 8">
            <a:extLst>
              <a:ext uri="{FF2B5EF4-FFF2-40B4-BE49-F238E27FC236}">
                <a16:creationId xmlns:a16="http://schemas.microsoft.com/office/drawing/2014/main" id="{D06EFB88-CBF4-432D-BF99-478FEA73BC25}"/>
              </a:ext>
            </a:extLst>
          </p:cNvPr>
          <p:cNvSpPr/>
          <p:nvPr/>
        </p:nvSpPr>
        <p:spPr>
          <a:xfrm>
            <a:off x="8163321" y="2552700"/>
            <a:ext cx="812800" cy="4035330"/>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03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0C5E-2245-44C9-BD0F-0443A3FDB890}"/>
              </a:ext>
            </a:extLst>
          </p:cNvPr>
          <p:cNvSpPr>
            <a:spLocks noGrp="1"/>
          </p:cNvSpPr>
          <p:nvPr>
            <p:ph type="title"/>
          </p:nvPr>
        </p:nvSpPr>
        <p:spPr/>
        <p:txBody>
          <a:bodyPr>
            <a:normAutofit fontScale="90000"/>
          </a:bodyPr>
          <a:lstStyle/>
          <a:p>
            <a:r>
              <a:rPr lang="en-US" dirty="0"/>
              <a:t>DataPoints and Dataset Structures</a:t>
            </a:r>
          </a:p>
        </p:txBody>
      </p:sp>
      <p:sp>
        <p:nvSpPr>
          <p:cNvPr id="3" name="Content Placeholder 2">
            <a:extLst>
              <a:ext uri="{FF2B5EF4-FFF2-40B4-BE49-F238E27FC236}">
                <a16:creationId xmlns:a16="http://schemas.microsoft.com/office/drawing/2014/main" id="{1B81B843-887C-4DCB-A17B-CE705CC97B3E}"/>
              </a:ext>
            </a:extLst>
          </p:cNvPr>
          <p:cNvSpPr>
            <a:spLocks noGrp="1"/>
          </p:cNvSpPr>
          <p:nvPr>
            <p:ph idx="1"/>
          </p:nvPr>
        </p:nvSpPr>
        <p:spPr>
          <a:xfrm>
            <a:off x="232286" y="2484010"/>
            <a:ext cx="8705236" cy="1254035"/>
          </a:xfrm>
        </p:spPr>
        <p:txBody>
          <a:bodyPr>
            <a:normAutofit lnSpcReduction="10000"/>
          </a:bodyPr>
          <a:lstStyle/>
          <a:p>
            <a:r>
              <a:rPr lang="en-US" dirty="0"/>
              <a:t>Record orientation (Dataset is a collection of records)</a:t>
            </a:r>
          </a:p>
          <a:p>
            <a:r>
              <a:rPr lang="en-US" dirty="0"/>
              <a:t>No distinction between a column and a variable (everything in a column is homogeneous)</a:t>
            </a:r>
          </a:p>
        </p:txBody>
      </p:sp>
      <p:sp>
        <p:nvSpPr>
          <p:cNvPr id="4" name="TextBox 3">
            <a:extLst>
              <a:ext uri="{FF2B5EF4-FFF2-40B4-BE49-F238E27FC236}">
                <a16:creationId xmlns:a16="http://schemas.microsoft.com/office/drawing/2014/main" id="{DCE03174-21CE-479E-B2AE-CD3E5AEBB5D1}"/>
              </a:ext>
            </a:extLst>
          </p:cNvPr>
          <p:cNvSpPr txBox="1"/>
          <p:nvPr/>
        </p:nvSpPr>
        <p:spPr>
          <a:xfrm>
            <a:off x="628650" y="3875205"/>
            <a:ext cx="1164101" cy="461665"/>
          </a:xfrm>
          <a:prstGeom prst="rect">
            <a:avLst/>
          </a:prstGeom>
          <a:noFill/>
        </p:spPr>
        <p:txBody>
          <a:bodyPr wrap="none" rtlCol="0">
            <a:spAutoFit/>
          </a:bodyPr>
          <a:lstStyle/>
          <a:p>
            <a:r>
              <a:rPr lang="en-US" sz="2400" dirty="0"/>
              <a:t>DDI-CDI</a:t>
            </a:r>
          </a:p>
        </p:txBody>
      </p:sp>
      <p:sp>
        <p:nvSpPr>
          <p:cNvPr id="5" name="Content Placeholder 2">
            <a:extLst>
              <a:ext uri="{FF2B5EF4-FFF2-40B4-BE49-F238E27FC236}">
                <a16:creationId xmlns:a16="http://schemas.microsoft.com/office/drawing/2014/main" id="{043CE5E4-3B6B-4B77-B30E-D315B51F4754}"/>
              </a:ext>
            </a:extLst>
          </p:cNvPr>
          <p:cNvSpPr txBox="1">
            <a:spLocks/>
          </p:cNvSpPr>
          <p:nvPr/>
        </p:nvSpPr>
        <p:spPr>
          <a:xfrm>
            <a:off x="232286" y="4310521"/>
            <a:ext cx="8705236" cy="125403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DataPoint Orientation</a:t>
            </a:r>
          </a:p>
          <a:p>
            <a:r>
              <a:rPr lang="en-US" sz="2100" dirty="0"/>
              <a:t>Each DataPoint could be tied to a different variable.</a:t>
            </a:r>
          </a:p>
          <a:p>
            <a:r>
              <a:rPr lang="en-US" sz="2100" dirty="0"/>
              <a:t>Allows a better description of tall structures (streams, event data)</a:t>
            </a:r>
          </a:p>
        </p:txBody>
      </p:sp>
      <p:sp>
        <p:nvSpPr>
          <p:cNvPr id="6" name="TextBox 5">
            <a:extLst>
              <a:ext uri="{FF2B5EF4-FFF2-40B4-BE49-F238E27FC236}">
                <a16:creationId xmlns:a16="http://schemas.microsoft.com/office/drawing/2014/main" id="{C5F31B1F-47D3-44F1-87F7-0E2821E77076}"/>
              </a:ext>
            </a:extLst>
          </p:cNvPr>
          <p:cNvSpPr txBox="1"/>
          <p:nvPr/>
        </p:nvSpPr>
        <p:spPr>
          <a:xfrm>
            <a:off x="628650" y="2047062"/>
            <a:ext cx="2186817" cy="461665"/>
          </a:xfrm>
          <a:prstGeom prst="rect">
            <a:avLst/>
          </a:prstGeom>
          <a:noFill/>
        </p:spPr>
        <p:txBody>
          <a:bodyPr wrap="none" rtlCol="0">
            <a:spAutoFit/>
          </a:bodyPr>
          <a:lstStyle/>
          <a:p>
            <a:r>
              <a:rPr lang="en-US" sz="2400" dirty="0"/>
              <a:t>DDI-C and DDI-L</a:t>
            </a:r>
          </a:p>
        </p:txBody>
      </p:sp>
      <p:sp>
        <p:nvSpPr>
          <p:cNvPr id="7" name="Date Placeholder 6">
            <a:extLst>
              <a:ext uri="{FF2B5EF4-FFF2-40B4-BE49-F238E27FC236}">
                <a16:creationId xmlns:a16="http://schemas.microsoft.com/office/drawing/2014/main" id="{4545918B-F269-471F-A069-1DB163838465}"/>
              </a:ext>
            </a:extLst>
          </p:cNvPr>
          <p:cNvSpPr>
            <a:spLocks noGrp="1"/>
          </p:cNvSpPr>
          <p:nvPr>
            <p:ph type="dt" sz="half" idx="10"/>
          </p:nvPr>
        </p:nvSpPr>
        <p:spPr/>
        <p:txBody>
          <a:bodyPr/>
          <a:lstStyle/>
          <a:p>
            <a:r>
              <a:rPr lang="en-US"/>
              <a:t>7/13/2020</a:t>
            </a:r>
          </a:p>
        </p:txBody>
      </p:sp>
      <p:sp>
        <p:nvSpPr>
          <p:cNvPr id="8" name="Footer Placeholder 7">
            <a:extLst>
              <a:ext uri="{FF2B5EF4-FFF2-40B4-BE49-F238E27FC236}">
                <a16:creationId xmlns:a16="http://schemas.microsoft.com/office/drawing/2014/main" id="{B884392B-1E67-403B-B432-C277B02A8676}"/>
              </a:ext>
            </a:extLst>
          </p:cNvPr>
          <p:cNvSpPr>
            <a:spLocks noGrp="1"/>
          </p:cNvSpPr>
          <p:nvPr>
            <p:ph type="ftr" sz="quarter" idx="11"/>
          </p:nvPr>
        </p:nvSpPr>
        <p:spPr/>
        <p:txBody>
          <a:bodyPr/>
          <a:lstStyle/>
          <a:p>
            <a:r>
              <a:rPr lang="en-US"/>
              <a:t>Data Description with DDI-CDI</a:t>
            </a:r>
          </a:p>
        </p:txBody>
      </p:sp>
      <p:sp>
        <p:nvSpPr>
          <p:cNvPr id="9" name="Slide Number Placeholder 8">
            <a:extLst>
              <a:ext uri="{FF2B5EF4-FFF2-40B4-BE49-F238E27FC236}">
                <a16:creationId xmlns:a16="http://schemas.microsoft.com/office/drawing/2014/main" id="{6743F0F5-F27B-4481-95DD-DD47F6199698}"/>
              </a:ext>
            </a:extLst>
          </p:cNvPr>
          <p:cNvSpPr>
            <a:spLocks noGrp="1"/>
          </p:cNvSpPr>
          <p:nvPr>
            <p:ph type="sldNum" sz="quarter" idx="12"/>
          </p:nvPr>
        </p:nvSpPr>
        <p:spPr/>
        <p:txBody>
          <a:bodyPr/>
          <a:lstStyle/>
          <a:p>
            <a:fld id="{39D5BB9F-D377-4238-A2D8-250F9E7AEDE2}" type="slidenum">
              <a:rPr lang="en-US" smtClean="0"/>
              <a:t>29</a:t>
            </a:fld>
            <a:endParaRPr lang="en-US"/>
          </a:p>
        </p:txBody>
      </p:sp>
      <p:pic>
        <p:nvPicPr>
          <p:cNvPr id="11" name="Picture 10">
            <a:extLst>
              <a:ext uri="{FF2B5EF4-FFF2-40B4-BE49-F238E27FC236}">
                <a16:creationId xmlns:a16="http://schemas.microsoft.com/office/drawing/2014/main" id="{97682243-A7D7-4F73-9757-A1A6CFE48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535" y="269511"/>
            <a:ext cx="2725015" cy="2011899"/>
          </a:xfrm>
          <a:prstGeom prst="rect">
            <a:avLst/>
          </a:prstGeom>
        </p:spPr>
      </p:pic>
    </p:spTree>
    <p:extLst>
      <p:ext uri="{BB962C8B-B14F-4D97-AF65-F5344CB8AC3E}">
        <p14:creationId xmlns:p14="http://schemas.microsoft.com/office/powerpoint/2010/main" val="141962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D6E8-A194-413F-BA9A-7A47E7BAAEC5}"/>
              </a:ext>
            </a:extLst>
          </p:cNvPr>
          <p:cNvSpPr>
            <a:spLocks noGrp="1"/>
          </p:cNvSpPr>
          <p:nvPr>
            <p:ph type="title"/>
          </p:nvPr>
        </p:nvSpPr>
        <p:spPr/>
        <p:txBody>
          <a:bodyPr>
            <a:normAutofit fontScale="90000"/>
          </a:bodyPr>
          <a:lstStyle/>
          <a:p>
            <a:r>
              <a:rPr lang="en-US" dirty="0"/>
              <a:t>Motivation for DDI-CDI</a:t>
            </a:r>
          </a:p>
        </p:txBody>
      </p:sp>
      <p:sp>
        <p:nvSpPr>
          <p:cNvPr id="3" name="Content Placeholder 2">
            <a:extLst>
              <a:ext uri="{FF2B5EF4-FFF2-40B4-BE49-F238E27FC236}">
                <a16:creationId xmlns:a16="http://schemas.microsoft.com/office/drawing/2014/main" id="{C58EDC0C-5BF5-4253-A8C6-830F0D12A3F7}"/>
              </a:ext>
            </a:extLst>
          </p:cNvPr>
          <p:cNvSpPr>
            <a:spLocks noGrp="1"/>
          </p:cNvSpPr>
          <p:nvPr>
            <p:ph idx="1"/>
          </p:nvPr>
        </p:nvSpPr>
        <p:spPr/>
        <p:txBody>
          <a:bodyPr/>
          <a:lstStyle/>
          <a:p>
            <a:r>
              <a:rPr lang="en-US" dirty="0"/>
              <a:t>Making data actually usable together</a:t>
            </a:r>
          </a:p>
          <a:p>
            <a:pPr lvl="1"/>
            <a:r>
              <a:rPr lang="en-US" dirty="0"/>
              <a:t>Understanding meaning</a:t>
            </a:r>
          </a:p>
          <a:p>
            <a:pPr lvl="1"/>
            <a:r>
              <a:rPr lang="en-US" dirty="0"/>
              <a:t>Cross domain exchange</a:t>
            </a:r>
          </a:p>
          <a:p>
            <a:pPr lvl="1"/>
            <a:r>
              <a:rPr lang="en-US" dirty="0"/>
              <a:t>Harmonization </a:t>
            </a:r>
          </a:p>
          <a:p>
            <a:pPr lvl="2"/>
            <a:r>
              <a:rPr lang="en-US" dirty="0"/>
              <a:t>The same measurement represented differently</a:t>
            </a:r>
          </a:p>
          <a:p>
            <a:pPr lvl="2"/>
            <a:r>
              <a:rPr lang="en-US" dirty="0"/>
              <a:t>Comparable different measurements</a:t>
            </a:r>
          </a:p>
          <a:p>
            <a:pPr lvl="1"/>
            <a:r>
              <a:rPr lang="en-US" dirty="0"/>
              <a:t>Transformations among structures and platforms</a:t>
            </a:r>
          </a:p>
          <a:p>
            <a:endParaRPr lang="en-US" dirty="0"/>
          </a:p>
        </p:txBody>
      </p:sp>
      <p:sp>
        <p:nvSpPr>
          <p:cNvPr id="4" name="Date Placeholder 3">
            <a:extLst>
              <a:ext uri="{FF2B5EF4-FFF2-40B4-BE49-F238E27FC236}">
                <a16:creationId xmlns:a16="http://schemas.microsoft.com/office/drawing/2014/main" id="{02D6B9F4-002C-4B28-9D70-3B344F51D99C}"/>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FC61E5D3-7472-428E-B099-2F7CDE7C5943}"/>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6F6B4517-86E4-4D35-9BD9-18BB885A2941}"/>
              </a:ext>
            </a:extLst>
          </p:cNvPr>
          <p:cNvSpPr>
            <a:spLocks noGrp="1"/>
          </p:cNvSpPr>
          <p:nvPr>
            <p:ph type="sldNum" sz="quarter" idx="12"/>
          </p:nvPr>
        </p:nvSpPr>
        <p:spPr/>
        <p:txBody>
          <a:bodyPr/>
          <a:lstStyle/>
          <a:p>
            <a:fld id="{39D5BB9F-D377-4238-A2D8-250F9E7AEDE2}" type="slidenum">
              <a:rPr lang="en-US" smtClean="0"/>
              <a:t>3</a:t>
            </a:fld>
            <a:endParaRPr lang="en-US"/>
          </a:p>
        </p:txBody>
      </p:sp>
    </p:spTree>
    <p:extLst>
      <p:ext uri="{BB962C8B-B14F-4D97-AF65-F5344CB8AC3E}">
        <p14:creationId xmlns:p14="http://schemas.microsoft.com/office/powerpoint/2010/main" val="3138081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0103-1136-4156-B391-58C3EA318973}"/>
              </a:ext>
            </a:extLst>
          </p:cNvPr>
          <p:cNvSpPr>
            <a:spLocks noGrp="1"/>
          </p:cNvSpPr>
          <p:nvPr>
            <p:ph type="title"/>
          </p:nvPr>
        </p:nvSpPr>
        <p:spPr/>
        <p:txBody>
          <a:bodyPr>
            <a:normAutofit fontScale="90000"/>
          </a:bodyPr>
          <a:lstStyle/>
          <a:p>
            <a:r>
              <a:rPr lang="en-US" dirty="0"/>
              <a:t>Annotating a DataPoint</a:t>
            </a:r>
          </a:p>
        </p:txBody>
      </p:sp>
      <p:sp>
        <p:nvSpPr>
          <p:cNvPr id="3" name="Date Placeholder 2">
            <a:extLst>
              <a:ext uri="{FF2B5EF4-FFF2-40B4-BE49-F238E27FC236}">
                <a16:creationId xmlns:a16="http://schemas.microsoft.com/office/drawing/2014/main" id="{6E5BBD4B-05A5-4DF6-A437-73516008DF54}"/>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6DBAA6F0-FB1D-4896-A4AB-519824AE9BC7}"/>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84D53765-A800-4846-85EB-FFCF0DD042BB}"/>
              </a:ext>
            </a:extLst>
          </p:cNvPr>
          <p:cNvSpPr>
            <a:spLocks noGrp="1"/>
          </p:cNvSpPr>
          <p:nvPr>
            <p:ph type="sldNum" sz="quarter" idx="12"/>
          </p:nvPr>
        </p:nvSpPr>
        <p:spPr/>
        <p:txBody>
          <a:bodyPr/>
          <a:lstStyle/>
          <a:p>
            <a:fld id="{39D5BB9F-D377-4238-A2D8-250F9E7AEDE2}" type="slidenum">
              <a:rPr lang="en-US" smtClean="0"/>
              <a:t>30</a:t>
            </a:fld>
            <a:endParaRPr lang="en-US"/>
          </a:p>
        </p:txBody>
      </p:sp>
      <p:pic>
        <p:nvPicPr>
          <p:cNvPr id="7" name="Picture 6">
            <a:extLst>
              <a:ext uri="{FF2B5EF4-FFF2-40B4-BE49-F238E27FC236}">
                <a16:creationId xmlns:a16="http://schemas.microsoft.com/office/drawing/2014/main" id="{F471F165-EF2B-4A22-AA82-AFEC0858A68E}"/>
              </a:ext>
            </a:extLst>
          </p:cNvPr>
          <p:cNvPicPr>
            <a:picLocks noChangeAspect="1"/>
          </p:cNvPicPr>
          <p:nvPr/>
        </p:nvPicPr>
        <p:blipFill rotWithShape="1">
          <a:blip r:embed="rId3">
            <a:extLst>
              <a:ext uri="{28A0092B-C50C-407E-A947-70E740481C1C}">
                <a14:useLocalDpi xmlns:a14="http://schemas.microsoft.com/office/drawing/2010/main" val="0"/>
              </a:ext>
            </a:extLst>
          </a:blip>
          <a:srcRect l="4782" t="9726" r="4782" b="11261"/>
          <a:stretch/>
        </p:blipFill>
        <p:spPr>
          <a:xfrm>
            <a:off x="5161892" y="75068"/>
            <a:ext cx="3835151" cy="2351313"/>
          </a:xfrm>
          <a:prstGeom prst="rect">
            <a:avLst/>
          </a:prstGeom>
        </p:spPr>
      </p:pic>
      <p:pic>
        <p:nvPicPr>
          <p:cNvPr id="11" name="Picture 10">
            <a:extLst>
              <a:ext uri="{FF2B5EF4-FFF2-40B4-BE49-F238E27FC236}">
                <a16:creationId xmlns:a16="http://schemas.microsoft.com/office/drawing/2014/main" id="{CC06CFA1-3BBA-43EE-9D48-E4E914F72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63348"/>
            <a:ext cx="9144000" cy="3844849"/>
          </a:xfrm>
          <a:prstGeom prst="rect">
            <a:avLst/>
          </a:prstGeom>
        </p:spPr>
      </p:pic>
    </p:spTree>
    <p:extLst>
      <p:ext uri="{BB962C8B-B14F-4D97-AF65-F5344CB8AC3E}">
        <p14:creationId xmlns:p14="http://schemas.microsoft.com/office/powerpoint/2010/main" val="1586881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A62B3B4-4EF8-43A6-AFB8-27F6EB533912}"/>
              </a:ext>
            </a:extLst>
          </p:cNvPr>
          <p:cNvGraphicFramePr>
            <a:graphicFrameLocks noGrp="1"/>
          </p:cNvGraphicFramePr>
          <p:nvPr/>
        </p:nvGraphicFramePr>
        <p:xfrm>
          <a:off x="4940300" y="741922"/>
          <a:ext cx="4038600" cy="31927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17140592"/>
                    </a:ext>
                  </a:extLst>
                </a:gridCol>
                <a:gridCol w="1092200">
                  <a:extLst>
                    <a:ext uri="{9D8B030D-6E8A-4147-A177-3AD203B41FA5}">
                      <a16:colId xmlns:a16="http://schemas.microsoft.com/office/drawing/2014/main" val="250596912"/>
                    </a:ext>
                  </a:extLst>
                </a:gridCol>
                <a:gridCol w="863600">
                  <a:extLst>
                    <a:ext uri="{9D8B030D-6E8A-4147-A177-3AD203B41FA5}">
                      <a16:colId xmlns:a16="http://schemas.microsoft.com/office/drawing/2014/main" val="4213407129"/>
                    </a:ext>
                  </a:extLst>
                </a:gridCol>
                <a:gridCol w="863600">
                  <a:extLst>
                    <a:ext uri="{9D8B030D-6E8A-4147-A177-3AD203B41FA5}">
                      <a16:colId xmlns:a16="http://schemas.microsoft.com/office/drawing/2014/main" val="2082302628"/>
                    </a:ext>
                  </a:extLst>
                </a:gridCol>
                <a:gridCol w="609600">
                  <a:extLst>
                    <a:ext uri="{9D8B030D-6E8A-4147-A177-3AD203B41FA5}">
                      <a16:colId xmlns:a16="http://schemas.microsoft.com/office/drawing/2014/main" val="1661281095"/>
                    </a:ext>
                  </a:extLst>
                </a:gridCol>
              </a:tblGrid>
              <a:tr h="266700">
                <a:tc>
                  <a:txBody>
                    <a:bodyPr/>
                    <a:lstStyle/>
                    <a:p>
                      <a:pPr algn="l" fontAlgn="b"/>
                      <a:r>
                        <a:rPr lang="en-US" sz="1600" u="none" strike="noStrike">
                          <a:effectLst/>
                        </a:rPr>
                        <a:t>Entry</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DateTime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Position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Measure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Value</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934120"/>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systolic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74272715"/>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diastolic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47412336"/>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weight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83914.60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96505334"/>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36.44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3515064"/>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pctO2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11567100"/>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pulse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3461520"/>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away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96323294"/>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exposed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628433"/>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systolic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8631171"/>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diastolic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11935898"/>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weight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68038.90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1176693"/>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249000"/>
                  </a:ext>
                </a:extLst>
              </a:tr>
              <a:tr h="182880">
                <a:tc>
                  <a:txBody>
                    <a:bodyPr/>
                    <a:lstStyle/>
                    <a:p>
                      <a:pPr algn="r" fontAlgn="b"/>
                      <a:r>
                        <a:rPr lang="en-US" sz="1100" u="none" strike="noStrike" dirty="0">
                          <a:effectLst/>
                        </a:rPr>
                        <a:t>132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pctO2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84288404"/>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pulse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71090120"/>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away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y</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7468617"/>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exposed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279145"/>
                  </a:ext>
                </a:extLst>
              </a:tr>
            </a:tbl>
          </a:graphicData>
        </a:graphic>
      </p:graphicFrame>
      <p:sp>
        <p:nvSpPr>
          <p:cNvPr id="2" name="Title 1">
            <a:extLst>
              <a:ext uri="{FF2B5EF4-FFF2-40B4-BE49-F238E27FC236}">
                <a16:creationId xmlns:a16="http://schemas.microsoft.com/office/drawing/2014/main" id="{5CFB45E5-AE43-439B-B17E-4D8F186AF6C4}"/>
              </a:ext>
            </a:extLst>
          </p:cNvPr>
          <p:cNvSpPr>
            <a:spLocks noGrp="1"/>
          </p:cNvSpPr>
          <p:nvPr>
            <p:ph type="title"/>
          </p:nvPr>
        </p:nvSpPr>
        <p:spPr/>
        <p:txBody>
          <a:bodyPr>
            <a:normAutofit fontScale="90000"/>
          </a:bodyPr>
          <a:lstStyle/>
          <a:p>
            <a:r>
              <a:rPr lang="en-US" dirty="0"/>
              <a:t>Tracking across structures</a:t>
            </a:r>
          </a:p>
        </p:txBody>
      </p:sp>
      <p:sp>
        <p:nvSpPr>
          <p:cNvPr id="4" name="Date Placeholder 3">
            <a:extLst>
              <a:ext uri="{FF2B5EF4-FFF2-40B4-BE49-F238E27FC236}">
                <a16:creationId xmlns:a16="http://schemas.microsoft.com/office/drawing/2014/main" id="{26433F09-F2D7-418C-833B-2CF16C57E40A}"/>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4E20DCD5-AEB1-4E97-A27D-22AFC0311E23}"/>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2C072D22-6EBD-4D86-BB63-46A1B5ABE35F}"/>
              </a:ext>
            </a:extLst>
          </p:cNvPr>
          <p:cNvSpPr>
            <a:spLocks noGrp="1"/>
          </p:cNvSpPr>
          <p:nvPr>
            <p:ph type="sldNum" sz="quarter" idx="12"/>
          </p:nvPr>
        </p:nvSpPr>
        <p:spPr/>
        <p:txBody>
          <a:bodyPr/>
          <a:lstStyle/>
          <a:p>
            <a:fld id="{39D5BB9F-D377-4238-A2D8-250F9E7AEDE2}" type="slidenum">
              <a:rPr lang="en-US" smtClean="0"/>
              <a:t>31</a:t>
            </a:fld>
            <a:endParaRPr lang="en-US"/>
          </a:p>
        </p:txBody>
      </p:sp>
      <p:sp>
        <p:nvSpPr>
          <p:cNvPr id="9" name="TextBox 8">
            <a:extLst>
              <a:ext uri="{FF2B5EF4-FFF2-40B4-BE49-F238E27FC236}">
                <a16:creationId xmlns:a16="http://schemas.microsoft.com/office/drawing/2014/main" id="{603C9819-A3F6-4E18-ADBE-F57D7BFA9533}"/>
              </a:ext>
            </a:extLst>
          </p:cNvPr>
          <p:cNvSpPr txBox="1"/>
          <p:nvPr/>
        </p:nvSpPr>
        <p:spPr>
          <a:xfrm>
            <a:off x="114300" y="559545"/>
            <a:ext cx="4699000" cy="2585323"/>
          </a:xfrm>
          <a:prstGeom prst="rect">
            <a:avLst/>
          </a:prstGeom>
          <a:noFill/>
        </p:spPr>
        <p:txBody>
          <a:bodyPr wrap="square" rtlCol="0">
            <a:spAutoFit/>
          </a:bodyPr>
          <a:lstStyle/>
          <a:p>
            <a:r>
              <a:rPr lang="en-US" dirty="0"/>
              <a:t>Previous versions of DDI would have difficulty in documenting these three representations of the weight of entry 101 at 2020-07-14T13:54 as representing the same thing.</a:t>
            </a:r>
          </a:p>
          <a:p>
            <a:endParaRPr lang="en-US" dirty="0"/>
          </a:p>
          <a:p>
            <a:r>
              <a:rPr lang="en-US" dirty="0"/>
              <a:t>DDI-CDI can tie all three to the same ConceptualValue, and through the use of keys map the transformations between the long structure at right and the wide structures below.</a:t>
            </a:r>
          </a:p>
        </p:txBody>
      </p:sp>
      <p:sp>
        <p:nvSpPr>
          <p:cNvPr id="15" name="Rectangle 14">
            <a:extLst>
              <a:ext uri="{FF2B5EF4-FFF2-40B4-BE49-F238E27FC236}">
                <a16:creationId xmlns:a16="http://schemas.microsoft.com/office/drawing/2014/main" id="{64888512-573A-4E23-BC03-4B5BB6E4E835}"/>
              </a:ext>
            </a:extLst>
          </p:cNvPr>
          <p:cNvSpPr/>
          <p:nvPr/>
        </p:nvSpPr>
        <p:spPr>
          <a:xfrm>
            <a:off x="0" y="4582894"/>
            <a:ext cx="9817100" cy="1077218"/>
          </a:xfrm>
          <a:prstGeom prst="rect">
            <a:avLst/>
          </a:prstGeom>
        </p:spPr>
        <p:txBody>
          <a:bodyPr wrap="square">
            <a:spAutoFit/>
          </a:bodyPr>
          <a:lstStyle/>
          <a:p>
            <a:r>
              <a:rPr lang="en-US" sz="1600" dirty="0"/>
              <a:t>entry	datetime	systolic	diastolic	position	weight	temp	pctO2	pulse	away	exposed</a:t>
            </a:r>
          </a:p>
          <a:p>
            <a:r>
              <a:rPr lang="en-US" sz="1600" dirty="0"/>
              <a:t>101	2020-07-14T13:54	114	70	2	</a:t>
            </a:r>
            <a:r>
              <a:rPr lang="en-US" sz="2400" dirty="0"/>
              <a:t>83.914,6</a:t>
            </a:r>
            <a:r>
              <a:rPr lang="en-US" sz="1600" dirty="0"/>
              <a:t>	36,44	98	70	n	n</a:t>
            </a:r>
          </a:p>
          <a:p>
            <a:r>
              <a:rPr lang="en-US" sz="1600" dirty="0"/>
              <a:t>132	2020-07-14T14:03	125	86	3	</a:t>
            </a:r>
            <a:r>
              <a:rPr lang="en-US" sz="2400" dirty="0"/>
              <a:t>68.038,9</a:t>
            </a:r>
            <a:r>
              <a:rPr lang="en-US" sz="1600" dirty="0"/>
              <a:t>	37,50	85	92	y	n</a:t>
            </a:r>
          </a:p>
        </p:txBody>
      </p:sp>
      <p:sp>
        <p:nvSpPr>
          <p:cNvPr id="16" name="TextBox 15">
            <a:extLst>
              <a:ext uri="{FF2B5EF4-FFF2-40B4-BE49-F238E27FC236}">
                <a16:creationId xmlns:a16="http://schemas.microsoft.com/office/drawing/2014/main" id="{0220A2B3-0147-4A66-A203-04E149E65E0E}"/>
              </a:ext>
            </a:extLst>
          </p:cNvPr>
          <p:cNvSpPr txBox="1"/>
          <p:nvPr/>
        </p:nvSpPr>
        <p:spPr>
          <a:xfrm>
            <a:off x="114300" y="4259728"/>
            <a:ext cx="1211742" cy="369332"/>
          </a:xfrm>
          <a:prstGeom prst="rect">
            <a:avLst/>
          </a:prstGeom>
          <a:noFill/>
        </p:spPr>
        <p:txBody>
          <a:bodyPr wrap="none" rtlCol="0">
            <a:spAutoFit/>
          </a:bodyPr>
          <a:lstStyle/>
          <a:p>
            <a:r>
              <a:rPr lang="en-US" dirty="0">
                <a:solidFill>
                  <a:schemeClr val="accent2">
                    <a:lumMod val="75000"/>
                  </a:schemeClr>
                </a:solidFill>
              </a:rPr>
              <a:t>For Europe</a:t>
            </a:r>
          </a:p>
        </p:txBody>
      </p:sp>
      <p:sp>
        <p:nvSpPr>
          <p:cNvPr id="17" name="Rectangle 16">
            <a:extLst>
              <a:ext uri="{FF2B5EF4-FFF2-40B4-BE49-F238E27FC236}">
                <a16:creationId xmlns:a16="http://schemas.microsoft.com/office/drawing/2014/main" id="{4752993A-9890-4648-9325-EA13427402AE}"/>
              </a:ext>
            </a:extLst>
          </p:cNvPr>
          <p:cNvSpPr/>
          <p:nvPr/>
        </p:nvSpPr>
        <p:spPr>
          <a:xfrm>
            <a:off x="0" y="5737057"/>
            <a:ext cx="9144000" cy="1077218"/>
          </a:xfrm>
          <a:prstGeom prst="rect">
            <a:avLst/>
          </a:prstGeom>
        </p:spPr>
        <p:txBody>
          <a:bodyPr wrap="square">
            <a:spAutoFit/>
          </a:bodyPr>
          <a:lstStyle/>
          <a:p>
            <a:r>
              <a:rPr lang="en-US" sz="1600" dirty="0"/>
              <a:t>entry	datetime	systolic	diastolic	position	weight	temp	pctO2	pulse	away	exposed</a:t>
            </a:r>
          </a:p>
          <a:p>
            <a:r>
              <a:rPr lang="en-US" sz="1600" dirty="0"/>
              <a:t>101	2020-07-14T13:54	114	70	2	</a:t>
            </a:r>
            <a:r>
              <a:rPr lang="en-US" sz="2400" dirty="0"/>
              <a:t>83,914.6</a:t>
            </a:r>
            <a:r>
              <a:rPr lang="en-US" sz="1600" dirty="0"/>
              <a:t>	36.44	98	70	n	n</a:t>
            </a:r>
          </a:p>
          <a:p>
            <a:r>
              <a:rPr lang="en-US" sz="1600" dirty="0"/>
              <a:t>132	2020-07-14T14:03	125	86	3	</a:t>
            </a:r>
            <a:r>
              <a:rPr lang="en-US" sz="2400" dirty="0"/>
              <a:t>68,038.9</a:t>
            </a:r>
            <a:r>
              <a:rPr lang="en-US" sz="1600" dirty="0"/>
              <a:t>	37.50	85	92	y	n</a:t>
            </a:r>
          </a:p>
        </p:txBody>
      </p:sp>
      <p:sp>
        <p:nvSpPr>
          <p:cNvPr id="18" name="TextBox 17">
            <a:extLst>
              <a:ext uri="{FF2B5EF4-FFF2-40B4-BE49-F238E27FC236}">
                <a16:creationId xmlns:a16="http://schemas.microsoft.com/office/drawing/2014/main" id="{B9A50D7F-C851-4D53-A6AF-FA7379E714E0}"/>
              </a:ext>
            </a:extLst>
          </p:cNvPr>
          <p:cNvSpPr txBox="1"/>
          <p:nvPr/>
        </p:nvSpPr>
        <p:spPr>
          <a:xfrm>
            <a:off x="114300" y="5413891"/>
            <a:ext cx="795474" cy="369332"/>
          </a:xfrm>
          <a:prstGeom prst="rect">
            <a:avLst/>
          </a:prstGeom>
          <a:noFill/>
        </p:spPr>
        <p:txBody>
          <a:bodyPr wrap="none" rtlCol="0">
            <a:spAutoFit/>
          </a:bodyPr>
          <a:lstStyle/>
          <a:p>
            <a:r>
              <a:rPr lang="en-US" dirty="0">
                <a:solidFill>
                  <a:schemeClr val="accent2">
                    <a:lumMod val="75000"/>
                  </a:schemeClr>
                </a:solidFill>
              </a:rPr>
              <a:t>For US</a:t>
            </a:r>
          </a:p>
        </p:txBody>
      </p:sp>
      <p:sp>
        <p:nvSpPr>
          <p:cNvPr id="13" name="Rectangle: Rounded Corners 12">
            <a:extLst>
              <a:ext uri="{FF2B5EF4-FFF2-40B4-BE49-F238E27FC236}">
                <a16:creationId xmlns:a16="http://schemas.microsoft.com/office/drawing/2014/main" id="{84B8DEAC-5E8C-432E-B544-B23FBD1122D0}"/>
              </a:ext>
            </a:extLst>
          </p:cNvPr>
          <p:cNvSpPr/>
          <p:nvPr/>
        </p:nvSpPr>
        <p:spPr>
          <a:xfrm>
            <a:off x="3653172" y="4857749"/>
            <a:ext cx="1287128" cy="40005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D767D51-23C1-4706-82EF-3031044748DE}"/>
              </a:ext>
            </a:extLst>
          </p:cNvPr>
          <p:cNvSpPr/>
          <p:nvPr/>
        </p:nvSpPr>
        <p:spPr>
          <a:xfrm>
            <a:off x="3653172" y="6012844"/>
            <a:ext cx="1287128" cy="374346"/>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EF853B7-CABD-4C03-B4B1-32728475EBD8}"/>
              </a:ext>
            </a:extLst>
          </p:cNvPr>
          <p:cNvSpPr/>
          <p:nvPr/>
        </p:nvSpPr>
        <p:spPr>
          <a:xfrm>
            <a:off x="8280773" y="1333501"/>
            <a:ext cx="748927" cy="279400"/>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ACB0584-F905-4533-A8D6-CA60DD08A259}"/>
              </a:ext>
            </a:extLst>
          </p:cNvPr>
          <p:cNvCxnSpPr>
            <a:cxnSpLocks/>
            <a:endCxn id="13" idx="0"/>
          </p:cNvCxnSpPr>
          <p:nvPr/>
        </p:nvCxnSpPr>
        <p:spPr>
          <a:xfrm flipH="1">
            <a:off x="4296736" y="1612901"/>
            <a:ext cx="4034464" cy="324484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F964FB-F811-41F4-AAC7-36945523F1A8}"/>
              </a:ext>
            </a:extLst>
          </p:cNvPr>
          <p:cNvCxnSpPr>
            <a:cxnSpLocks/>
          </p:cNvCxnSpPr>
          <p:nvPr/>
        </p:nvCxnSpPr>
        <p:spPr>
          <a:xfrm flipH="1">
            <a:off x="4940300" y="1600199"/>
            <a:ext cx="3725528" cy="440471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B8FDF7-75FE-405B-B6ED-C7551FD6B5C3}"/>
              </a:ext>
            </a:extLst>
          </p:cNvPr>
          <p:cNvCxnSpPr>
            <a:cxnSpLocks/>
            <a:stCxn id="13" idx="2"/>
            <a:endCxn id="14" idx="0"/>
          </p:cNvCxnSpPr>
          <p:nvPr/>
        </p:nvCxnSpPr>
        <p:spPr>
          <a:xfrm>
            <a:off x="4296736" y="5257800"/>
            <a:ext cx="0" cy="75504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181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999A-3C98-4925-A18D-45A0FCE3830C}"/>
              </a:ext>
            </a:extLst>
          </p:cNvPr>
          <p:cNvSpPr>
            <a:spLocks noGrp="1"/>
          </p:cNvSpPr>
          <p:nvPr>
            <p:ph type="title"/>
          </p:nvPr>
        </p:nvSpPr>
        <p:spPr/>
        <p:txBody>
          <a:bodyPr>
            <a:normAutofit fontScale="90000"/>
          </a:bodyPr>
          <a:lstStyle/>
          <a:p>
            <a:r>
              <a:rPr lang="en-US" dirty="0"/>
              <a:t>Keys</a:t>
            </a:r>
          </a:p>
        </p:txBody>
      </p:sp>
      <p:pic>
        <p:nvPicPr>
          <p:cNvPr id="4" name="Picture 3">
            <a:extLst>
              <a:ext uri="{FF2B5EF4-FFF2-40B4-BE49-F238E27FC236}">
                <a16:creationId xmlns:a16="http://schemas.microsoft.com/office/drawing/2014/main" id="{418C0C79-9D84-4F2E-8261-38C4C46D8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86" y="2129000"/>
            <a:ext cx="7621429" cy="2600000"/>
          </a:xfrm>
          <a:prstGeom prst="rect">
            <a:avLst/>
          </a:prstGeom>
        </p:spPr>
      </p:pic>
      <p:sp>
        <p:nvSpPr>
          <p:cNvPr id="5" name="Date Placeholder 4">
            <a:extLst>
              <a:ext uri="{FF2B5EF4-FFF2-40B4-BE49-F238E27FC236}">
                <a16:creationId xmlns:a16="http://schemas.microsoft.com/office/drawing/2014/main" id="{479726DB-7ADE-4B65-BEDE-B452F873B7F1}"/>
              </a:ext>
            </a:extLst>
          </p:cNvPr>
          <p:cNvSpPr>
            <a:spLocks noGrp="1"/>
          </p:cNvSpPr>
          <p:nvPr>
            <p:ph type="dt" sz="half" idx="10"/>
          </p:nvPr>
        </p:nvSpPr>
        <p:spPr/>
        <p:txBody>
          <a:bodyPr/>
          <a:lstStyle/>
          <a:p>
            <a:r>
              <a:rPr lang="en-US"/>
              <a:t>7/13/2020</a:t>
            </a:r>
          </a:p>
        </p:txBody>
      </p:sp>
      <p:sp>
        <p:nvSpPr>
          <p:cNvPr id="6" name="Footer Placeholder 5">
            <a:extLst>
              <a:ext uri="{FF2B5EF4-FFF2-40B4-BE49-F238E27FC236}">
                <a16:creationId xmlns:a16="http://schemas.microsoft.com/office/drawing/2014/main" id="{2EEACE72-6003-47DB-99D8-A65CFA052C9A}"/>
              </a:ext>
            </a:extLst>
          </p:cNvPr>
          <p:cNvSpPr>
            <a:spLocks noGrp="1"/>
          </p:cNvSpPr>
          <p:nvPr>
            <p:ph type="ftr" sz="quarter" idx="11"/>
          </p:nvPr>
        </p:nvSpPr>
        <p:spPr/>
        <p:txBody>
          <a:bodyPr/>
          <a:lstStyle/>
          <a:p>
            <a:r>
              <a:rPr lang="en-US"/>
              <a:t>Data Description with DDI-CDI</a:t>
            </a:r>
          </a:p>
        </p:txBody>
      </p:sp>
      <p:sp>
        <p:nvSpPr>
          <p:cNvPr id="7" name="Slide Number Placeholder 6">
            <a:extLst>
              <a:ext uri="{FF2B5EF4-FFF2-40B4-BE49-F238E27FC236}">
                <a16:creationId xmlns:a16="http://schemas.microsoft.com/office/drawing/2014/main" id="{F278C809-B883-4240-BFDF-718E0EC44294}"/>
              </a:ext>
            </a:extLst>
          </p:cNvPr>
          <p:cNvSpPr>
            <a:spLocks noGrp="1"/>
          </p:cNvSpPr>
          <p:nvPr>
            <p:ph type="sldNum" sz="quarter" idx="12"/>
          </p:nvPr>
        </p:nvSpPr>
        <p:spPr/>
        <p:txBody>
          <a:bodyPr/>
          <a:lstStyle/>
          <a:p>
            <a:fld id="{39D5BB9F-D377-4238-A2D8-250F9E7AEDE2}" type="slidenum">
              <a:rPr lang="en-US" smtClean="0"/>
              <a:t>32</a:t>
            </a:fld>
            <a:endParaRPr lang="en-US"/>
          </a:p>
        </p:txBody>
      </p:sp>
    </p:spTree>
    <p:extLst>
      <p:ext uri="{BB962C8B-B14F-4D97-AF65-F5344CB8AC3E}">
        <p14:creationId xmlns:p14="http://schemas.microsoft.com/office/powerpoint/2010/main" val="514745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F013E86-0471-4D73-947A-C61DF680EF20}"/>
              </a:ext>
            </a:extLst>
          </p:cNvPr>
          <p:cNvGraphicFramePr>
            <a:graphicFrameLocks noGrp="1"/>
          </p:cNvGraphicFramePr>
          <p:nvPr>
            <p:extLst>
              <p:ext uri="{D42A27DB-BD31-4B8C-83A1-F6EECF244321}">
                <p14:modId xmlns:p14="http://schemas.microsoft.com/office/powerpoint/2010/main" val="2353269063"/>
              </p:ext>
            </p:extLst>
          </p:nvPr>
        </p:nvGraphicFramePr>
        <p:xfrm>
          <a:off x="219075" y="3381365"/>
          <a:ext cx="4038600" cy="31927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501147361"/>
                    </a:ext>
                  </a:extLst>
                </a:gridCol>
                <a:gridCol w="1092200">
                  <a:extLst>
                    <a:ext uri="{9D8B030D-6E8A-4147-A177-3AD203B41FA5}">
                      <a16:colId xmlns:a16="http://schemas.microsoft.com/office/drawing/2014/main" val="3961499643"/>
                    </a:ext>
                  </a:extLst>
                </a:gridCol>
                <a:gridCol w="863600">
                  <a:extLst>
                    <a:ext uri="{9D8B030D-6E8A-4147-A177-3AD203B41FA5}">
                      <a16:colId xmlns:a16="http://schemas.microsoft.com/office/drawing/2014/main" val="487407960"/>
                    </a:ext>
                  </a:extLst>
                </a:gridCol>
                <a:gridCol w="863600">
                  <a:extLst>
                    <a:ext uri="{9D8B030D-6E8A-4147-A177-3AD203B41FA5}">
                      <a16:colId xmlns:a16="http://schemas.microsoft.com/office/drawing/2014/main" val="1497243364"/>
                    </a:ext>
                  </a:extLst>
                </a:gridCol>
                <a:gridCol w="609600">
                  <a:extLst>
                    <a:ext uri="{9D8B030D-6E8A-4147-A177-3AD203B41FA5}">
                      <a16:colId xmlns:a16="http://schemas.microsoft.com/office/drawing/2014/main" val="2982804712"/>
                    </a:ext>
                  </a:extLst>
                </a:gridCol>
              </a:tblGrid>
              <a:tr h="266700">
                <a:tc>
                  <a:txBody>
                    <a:bodyPr/>
                    <a:lstStyle/>
                    <a:p>
                      <a:pPr algn="l" fontAlgn="b"/>
                      <a:r>
                        <a:rPr lang="en-US" sz="1600" u="none" strike="noStrike">
                          <a:effectLst/>
                        </a:rPr>
                        <a:t>Entry</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DateTime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Position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Measure</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Value</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2613550"/>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systolic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18991638"/>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diastolic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04802415"/>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weight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83914.60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6584155"/>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36.44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42034735"/>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pctO2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3541018"/>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pulse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6395311"/>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away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32354849"/>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exposed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8430503"/>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systolic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2255083"/>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diastolic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80156963"/>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weight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68038.90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2457195"/>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59792015"/>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pctO2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71401246"/>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pulse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3961881"/>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away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y</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37762864"/>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exposed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7529069"/>
                  </a:ext>
                </a:extLst>
              </a:tr>
            </a:tbl>
          </a:graphicData>
        </a:graphic>
      </p:graphicFrame>
      <p:pic>
        <p:nvPicPr>
          <p:cNvPr id="11" name="Picture 10">
            <a:extLst>
              <a:ext uri="{FF2B5EF4-FFF2-40B4-BE49-F238E27FC236}">
                <a16:creationId xmlns:a16="http://schemas.microsoft.com/office/drawing/2014/main" id="{8772410E-B8E1-4313-B0EF-2FA226DD46BF}"/>
              </a:ext>
            </a:extLst>
          </p:cNvPr>
          <p:cNvPicPr>
            <a:picLocks noChangeAspect="1"/>
          </p:cNvPicPr>
          <p:nvPr/>
        </p:nvPicPr>
        <p:blipFill rotWithShape="1">
          <a:blip r:embed="rId3">
            <a:extLst>
              <a:ext uri="{28A0092B-C50C-407E-A947-70E740481C1C}">
                <a14:useLocalDpi xmlns:a14="http://schemas.microsoft.com/office/drawing/2010/main" val="0"/>
              </a:ext>
            </a:extLst>
          </a:blip>
          <a:srcRect l="3004" t="8866" r="2710" b="4296"/>
          <a:stretch/>
        </p:blipFill>
        <p:spPr>
          <a:xfrm>
            <a:off x="3980937" y="508953"/>
            <a:ext cx="5140838" cy="2586434"/>
          </a:xfrm>
          <a:prstGeom prst="rect">
            <a:avLst/>
          </a:prstGeom>
        </p:spPr>
      </p:pic>
      <p:sp>
        <p:nvSpPr>
          <p:cNvPr id="2" name="Title 1">
            <a:extLst>
              <a:ext uri="{FF2B5EF4-FFF2-40B4-BE49-F238E27FC236}">
                <a16:creationId xmlns:a16="http://schemas.microsoft.com/office/drawing/2014/main" id="{C334B779-DB57-4887-9BAC-BE0649044127}"/>
              </a:ext>
            </a:extLst>
          </p:cNvPr>
          <p:cNvSpPr>
            <a:spLocks noGrp="1"/>
          </p:cNvSpPr>
          <p:nvPr>
            <p:ph type="title"/>
          </p:nvPr>
        </p:nvSpPr>
        <p:spPr/>
        <p:txBody>
          <a:bodyPr>
            <a:normAutofit fontScale="90000"/>
          </a:bodyPr>
          <a:lstStyle/>
          <a:p>
            <a:r>
              <a:rPr lang="en-US" dirty="0"/>
              <a:t>Identifiers, Measures, and Attributes</a:t>
            </a:r>
          </a:p>
        </p:txBody>
      </p:sp>
      <p:sp>
        <p:nvSpPr>
          <p:cNvPr id="3" name="Date Placeholder 2">
            <a:extLst>
              <a:ext uri="{FF2B5EF4-FFF2-40B4-BE49-F238E27FC236}">
                <a16:creationId xmlns:a16="http://schemas.microsoft.com/office/drawing/2014/main" id="{D11D7024-D1D0-4752-B142-D13A66BDC945}"/>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83384E7E-B250-4D1F-B8BA-9DC442FB82C3}"/>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E8D22FBF-6E59-42B9-BC92-F19B23214692}"/>
              </a:ext>
            </a:extLst>
          </p:cNvPr>
          <p:cNvSpPr>
            <a:spLocks noGrp="1"/>
          </p:cNvSpPr>
          <p:nvPr>
            <p:ph type="sldNum" sz="quarter" idx="12"/>
          </p:nvPr>
        </p:nvSpPr>
        <p:spPr/>
        <p:txBody>
          <a:bodyPr/>
          <a:lstStyle/>
          <a:p>
            <a:fld id="{39D5BB9F-D377-4238-A2D8-250F9E7AEDE2}" type="slidenum">
              <a:rPr lang="en-US" smtClean="0"/>
              <a:t>33</a:t>
            </a:fld>
            <a:endParaRPr lang="en-US"/>
          </a:p>
        </p:txBody>
      </p:sp>
      <p:sp>
        <p:nvSpPr>
          <p:cNvPr id="9" name="TextBox 8">
            <a:extLst>
              <a:ext uri="{FF2B5EF4-FFF2-40B4-BE49-F238E27FC236}">
                <a16:creationId xmlns:a16="http://schemas.microsoft.com/office/drawing/2014/main" id="{EDA74FA4-C453-4D04-B0FB-64D7260FB43B}"/>
              </a:ext>
            </a:extLst>
          </p:cNvPr>
          <p:cNvSpPr txBox="1"/>
          <p:nvPr/>
        </p:nvSpPr>
        <p:spPr>
          <a:xfrm>
            <a:off x="61667" y="2556452"/>
            <a:ext cx="1133965" cy="369332"/>
          </a:xfrm>
          <a:prstGeom prst="rect">
            <a:avLst/>
          </a:prstGeom>
          <a:noFill/>
        </p:spPr>
        <p:txBody>
          <a:bodyPr wrap="none" rtlCol="0">
            <a:spAutoFit/>
          </a:bodyPr>
          <a:lstStyle/>
          <a:p>
            <a:r>
              <a:rPr lang="en-US" dirty="0">
                <a:solidFill>
                  <a:schemeClr val="accent2">
                    <a:lumMod val="75000"/>
                  </a:schemeClr>
                </a:solidFill>
              </a:rPr>
              <a:t>Identifiers</a:t>
            </a:r>
          </a:p>
        </p:txBody>
      </p:sp>
      <p:sp>
        <p:nvSpPr>
          <p:cNvPr id="12" name="Rectangle: Rounded Corners 11">
            <a:extLst>
              <a:ext uri="{FF2B5EF4-FFF2-40B4-BE49-F238E27FC236}">
                <a16:creationId xmlns:a16="http://schemas.microsoft.com/office/drawing/2014/main" id="{5CDAF795-DB60-4FDA-853B-4E2896242133}"/>
              </a:ext>
            </a:extLst>
          </p:cNvPr>
          <p:cNvSpPr/>
          <p:nvPr/>
        </p:nvSpPr>
        <p:spPr>
          <a:xfrm>
            <a:off x="114300" y="3355044"/>
            <a:ext cx="1676400" cy="315534"/>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3DA32F8-E1C4-4675-A3C2-B84A0AD60186}"/>
              </a:ext>
            </a:extLst>
          </p:cNvPr>
          <p:cNvSpPr txBox="1"/>
          <p:nvPr/>
        </p:nvSpPr>
        <p:spPr>
          <a:xfrm>
            <a:off x="5428881" y="3831212"/>
            <a:ext cx="2574231" cy="369332"/>
          </a:xfrm>
          <a:prstGeom prst="rect">
            <a:avLst/>
          </a:prstGeom>
          <a:noFill/>
        </p:spPr>
        <p:txBody>
          <a:bodyPr wrap="none" rtlCol="0">
            <a:spAutoFit/>
          </a:bodyPr>
          <a:lstStyle/>
          <a:p>
            <a:r>
              <a:rPr lang="en-US" dirty="0">
                <a:solidFill>
                  <a:schemeClr val="accent2">
                    <a:lumMod val="75000"/>
                  </a:schemeClr>
                </a:solidFill>
              </a:rPr>
              <a:t>VariableValueComponent</a:t>
            </a:r>
          </a:p>
        </p:txBody>
      </p:sp>
      <p:sp>
        <p:nvSpPr>
          <p:cNvPr id="14" name="Rectangle: Rounded Corners 13">
            <a:extLst>
              <a:ext uri="{FF2B5EF4-FFF2-40B4-BE49-F238E27FC236}">
                <a16:creationId xmlns:a16="http://schemas.microsoft.com/office/drawing/2014/main" id="{A536452F-B1F3-4454-A830-259F151612AB}"/>
              </a:ext>
            </a:extLst>
          </p:cNvPr>
          <p:cNvSpPr/>
          <p:nvPr/>
        </p:nvSpPr>
        <p:spPr>
          <a:xfrm>
            <a:off x="3596979" y="3340433"/>
            <a:ext cx="660696" cy="323595"/>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521B06A-4E77-4F8C-8DAC-D25295C99F40}"/>
              </a:ext>
            </a:extLst>
          </p:cNvPr>
          <p:cNvSpPr txBox="1"/>
          <p:nvPr/>
        </p:nvSpPr>
        <p:spPr>
          <a:xfrm>
            <a:off x="81101" y="2011394"/>
            <a:ext cx="2193934" cy="369332"/>
          </a:xfrm>
          <a:prstGeom prst="rect">
            <a:avLst/>
          </a:prstGeom>
          <a:noFill/>
        </p:spPr>
        <p:txBody>
          <a:bodyPr wrap="none" rtlCol="0">
            <a:spAutoFit/>
          </a:bodyPr>
          <a:lstStyle/>
          <a:p>
            <a:r>
              <a:rPr lang="en-US" dirty="0" err="1">
                <a:solidFill>
                  <a:schemeClr val="accent2">
                    <a:lumMod val="75000"/>
                  </a:schemeClr>
                </a:solidFill>
              </a:rPr>
              <a:t>AttributeComponent</a:t>
            </a:r>
            <a:endParaRPr lang="en-US" dirty="0">
              <a:solidFill>
                <a:schemeClr val="accent2">
                  <a:lumMod val="75000"/>
                </a:schemeClr>
              </a:solidFill>
            </a:endParaRPr>
          </a:p>
        </p:txBody>
      </p:sp>
      <p:sp>
        <p:nvSpPr>
          <p:cNvPr id="16" name="Rectangle: Rounded Corners 15">
            <a:extLst>
              <a:ext uri="{FF2B5EF4-FFF2-40B4-BE49-F238E27FC236}">
                <a16:creationId xmlns:a16="http://schemas.microsoft.com/office/drawing/2014/main" id="{ADD87F39-A96E-4DC2-8514-79D1A248E7A8}"/>
              </a:ext>
            </a:extLst>
          </p:cNvPr>
          <p:cNvSpPr/>
          <p:nvPr/>
        </p:nvSpPr>
        <p:spPr>
          <a:xfrm>
            <a:off x="2718681" y="3355044"/>
            <a:ext cx="807705" cy="315533"/>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A35B91E-906D-4B6A-A556-FAF3AEBDC14C}"/>
              </a:ext>
            </a:extLst>
          </p:cNvPr>
          <p:cNvCxnSpPr>
            <a:cxnSpLocks/>
            <a:stCxn id="19" idx="2"/>
            <a:endCxn id="16" idx="0"/>
          </p:cNvCxnSpPr>
          <p:nvPr/>
        </p:nvCxnSpPr>
        <p:spPr>
          <a:xfrm>
            <a:off x="2465426" y="1973659"/>
            <a:ext cx="657108" cy="1381385"/>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0D7578-E8E0-4041-B95D-8DBD8E3B0ADA}"/>
              </a:ext>
            </a:extLst>
          </p:cNvPr>
          <p:cNvSpPr txBox="1"/>
          <p:nvPr/>
        </p:nvSpPr>
        <p:spPr>
          <a:xfrm>
            <a:off x="949914" y="1604327"/>
            <a:ext cx="3031023" cy="369332"/>
          </a:xfrm>
          <a:prstGeom prst="rect">
            <a:avLst/>
          </a:prstGeom>
          <a:noFill/>
        </p:spPr>
        <p:txBody>
          <a:bodyPr wrap="none" rtlCol="0">
            <a:spAutoFit/>
          </a:bodyPr>
          <a:lstStyle/>
          <a:p>
            <a:r>
              <a:rPr lang="en-US" dirty="0">
                <a:solidFill>
                  <a:schemeClr val="accent2">
                    <a:lumMod val="75000"/>
                  </a:schemeClr>
                </a:solidFill>
              </a:rPr>
              <a:t>VariableDescriptorComponent</a:t>
            </a:r>
          </a:p>
        </p:txBody>
      </p:sp>
      <p:sp>
        <p:nvSpPr>
          <p:cNvPr id="20" name="Rectangle: Rounded Corners 19">
            <a:extLst>
              <a:ext uri="{FF2B5EF4-FFF2-40B4-BE49-F238E27FC236}">
                <a16:creationId xmlns:a16="http://schemas.microsoft.com/office/drawing/2014/main" id="{25A73F7F-92CF-4B1F-845C-77F1E717DD81}"/>
              </a:ext>
            </a:extLst>
          </p:cNvPr>
          <p:cNvSpPr/>
          <p:nvPr/>
        </p:nvSpPr>
        <p:spPr>
          <a:xfrm>
            <a:off x="1864980" y="3340433"/>
            <a:ext cx="748927" cy="315533"/>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C54B159-391A-45CC-A84D-B737B6E05297}"/>
              </a:ext>
            </a:extLst>
          </p:cNvPr>
          <p:cNvCxnSpPr>
            <a:cxnSpLocks/>
            <a:endCxn id="20" idx="0"/>
          </p:cNvCxnSpPr>
          <p:nvPr/>
        </p:nvCxnSpPr>
        <p:spPr>
          <a:xfrm>
            <a:off x="1379505" y="2391401"/>
            <a:ext cx="859939" cy="949032"/>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D4F83C7-5047-463A-BCED-7C0131D90C06}"/>
              </a:ext>
            </a:extLst>
          </p:cNvPr>
          <p:cNvCxnSpPr>
            <a:cxnSpLocks/>
            <a:endCxn id="14" idx="3"/>
          </p:cNvCxnSpPr>
          <p:nvPr/>
        </p:nvCxnSpPr>
        <p:spPr>
          <a:xfrm flipH="1" flipV="1">
            <a:off x="4257675" y="3502231"/>
            <a:ext cx="1179860" cy="455232"/>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EAB1087-D342-4E4D-AE86-859192258209}"/>
              </a:ext>
            </a:extLst>
          </p:cNvPr>
          <p:cNvCxnSpPr>
            <a:cxnSpLocks/>
            <a:endCxn id="12" idx="0"/>
          </p:cNvCxnSpPr>
          <p:nvPr/>
        </p:nvCxnSpPr>
        <p:spPr>
          <a:xfrm>
            <a:off x="717822" y="2822117"/>
            <a:ext cx="234678" cy="532927"/>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789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3930-63FC-474D-B8F7-DDE41CEBE8C5}"/>
              </a:ext>
            </a:extLst>
          </p:cNvPr>
          <p:cNvSpPr>
            <a:spLocks noGrp="1"/>
          </p:cNvSpPr>
          <p:nvPr>
            <p:ph type="title"/>
          </p:nvPr>
        </p:nvSpPr>
        <p:spPr/>
        <p:txBody>
          <a:bodyPr>
            <a:normAutofit fontScale="90000"/>
          </a:bodyPr>
          <a:lstStyle/>
          <a:p>
            <a:r>
              <a:rPr lang="en-US" dirty="0"/>
              <a:t>Key-Value Structures</a:t>
            </a:r>
          </a:p>
        </p:txBody>
      </p:sp>
      <p:sp>
        <p:nvSpPr>
          <p:cNvPr id="3" name="Date Placeholder 2">
            <a:extLst>
              <a:ext uri="{FF2B5EF4-FFF2-40B4-BE49-F238E27FC236}">
                <a16:creationId xmlns:a16="http://schemas.microsoft.com/office/drawing/2014/main" id="{586306EE-232B-429C-9247-3457862B9175}"/>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0EB8DA9B-FD33-4D07-B9EF-6B6BBA44CA03}"/>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FF48CD8F-4FFA-4510-8CFA-D6E1A158E980}"/>
              </a:ext>
            </a:extLst>
          </p:cNvPr>
          <p:cNvSpPr>
            <a:spLocks noGrp="1"/>
          </p:cNvSpPr>
          <p:nvPr>
            <p:ph type="sldNum" sz="quarter" idx="12"/>
          </p:nvPr>
        </p:nvSpPr>
        <p:spPr/>
        <p:txBody>
          <a:bodyPr/>
          <a:lstStyle/>
          <a:p>
            <a:fld id="{39D5BB9F-D377-4238-A2D8-250F9E7AEDE2}" type="slidenum">
              <a:rPr lang="en-US" smtClean="0"/>
              <a:t>34</a:t>
            </a:fld>
            <a:endParaRPr lang="en-US"/>
          </a:p>
        </p:txBody>
      </p:sp>
      <p:graphicFrame>
        <p:nvGraphicFramePr>
          <p:cNvPr id="6" name="Table 5">
            <a:extLst>
              <a:ext uri="{FF2B5EF4-FFF2-40B4-BE49-F238E27FC236}">
                <a16:creationId xmlns:a16="http://schemas.microsoft.com/office/drawing/2014/main" id="{6C28FB0F-A3D4-4475-8184-2E3CA58E251E}"/>
              </a:ext>
            </a:extLst>
          </p:cNvPr>
          <p:cNvGraphicFramePr>
            <a:graphicFrameLocks noGrp="1"/>
          </p:cNvGraphicFramePr>
          <p:nvPr/>
        </p:nvGraphicFramePr>
        <p:xfrm>
          <a:off x="1240971" y="1159328"/>
          <a:ext cx="5829300" cy="5350621"/>
        </p:xfrm>
        <a:graphic>
          <a:graphicData uri="http://schemas.openxmlformats.org/drawingml/2006/table">
            <a:tbl>
              <a:tblPr>
                <a:tableStyleId>{5C22544A-7EE6-4342-B048-85BDC9FD1C3A}</a:tableStyleId>
              </a:tblPr>
              <a:tblGrid>
                <a:gridCol w="4529205">
                  <a:extLst>
                    <a:ext uri="{9D8B030D-6E8A-4147-A177-3AD203B41FA5}">
                      <a16:colId xmlns:a16="http://schemas.microsoft.com/office/drawing/2014/main" val="4181568729"/>
                    </a:ext>
                  </a:extLst>
                </a:gridCol>
                <a:gridCol w="1300095">
                  <a:extLst>
                    <a:ext uri="{9D8B030D-6E8A-4147-A177-3AD203B41FA5}">
                      <a16:colId xmlns:a16="http://schemas.microsoft.com/office/drawing/2014/main" val="4151623027"/>
                    </a:ext>
                  </a:extLst>
                </a:gridCol>
              </a:tblGrid>
              <a:tr h="351901">
                <a:tc>
                  <a:txBody>
                    <a:bodyPr/>
                    <a:lstStyle/>
                    <a:p>
                      <a:pPr algn="l" fontAlgn="b"/>
                      <a:r>
                        <a:rPr lang="en-US" sz="2000" u="none" strike="noStrike" dirty="0">
                          <a:effectLst/>
                        </a:rPr>
                        <a:t>Key</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Value</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0600901"/>
                  </a:ext>
                </a:extLst>
              </a:tr>
              <a:tr h="241304">
                <a:tc>
                  <a:txBody>
                    <a:bodyPr/>
                    <a:lstStyle/>
                    <a:p>
                      <a:pPr algn="l" fontAlgn="b"/>
                      <a:r>
                        <a:rPr lang="en-US" sz="2000" u="none" strike="noStrike" dirty="0">
                          <a:effectLst/>
                        </a:rPr>
                        <a:t>101_2020-07-14T13:54_2_systolic</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114</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486906"/>
                  </a:ext>
                </a:extLst>
              </a:tr>
              <a:tr h="241304">
                <a:tc>
                  <a:txBody>
                    <a:bodyPr/>
                    <a:lstStyle/>
                    <a:p>
                      <a:pPr algn="l" fontAlgn="b"/>
                      <a:r>
                        <a:rPr lang="en-US" sz="2000" u="none" strike="noStrike">
                          <a:effectLst/>
                        </a:rPr>
                        <a:t>101_2020-07-14T13:54_2_diastolic</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70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60495610"/>
                  </a:ext>
                </a:extLst>
              </a:tr>
              <a:tr h="241304">
                <a:tc>
                  <a:txBody>
                    <a:bodyPr/>
                    <a:lstStyle/>
                    <a:p>
                      <a:pPr algn="l" fontAlgn="b"/>
                      <a:r>
                        <a:rPr lang="en-US" sz="2000" u="none" strike="noStrike">
                          <a:effectLst/>
                        </a:rPr>
                        <a:t>101_2020-07-14T13:54_2_weight</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83914.60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70244645"/>
                  </a:ext>
                </a:extLst>
              </a:tr>
              <a:tr h="241304">
                <a:tc>
                  <a:txBody>
                    <a:bodyPr/>
                    <a:lstStyle/>
                    <a:p>
                      <a:pPr algn="l" fontAlgn="b"/>
                      <a:r>
                        <a:rPr lang="en-US" sz="2000" u="none" strike="noStrike" dirty="0">
                          <a:effectLst/>
                        </a:rPr>
                        <a:t>101_2020-07-14T13:54_2_temp</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36.44</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05510679"/>
                  </a:ext>
                </a:extLst>
              </a:tr>
              <a:tr h="241304">
                <a:tc>
                  <a:txBody>
                    <a:bodyPr/>
                    <a:lstStyle/>
                    <a:p>
                      <a:pPr algn="l" fontAlgn="b"/>
                      <a:r>
                        <a:rPr lang="en-US" sz="2000" u="none" strike="noStrike">
                          <a:effectLst/>
                        </a:rPr>
                        <a:t>101_2020-07-14T13:54_2_pctO2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98</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63031056"/>
                  </a:ext>
                </a:extLst>
              </a:tr>
              <a:tr h="241304">
                <a:tc>
                  <a:txBody>
                    <a:bodyPr/>
                    <a:lstStyle/>
                    <a:p>
                      <a:pPr algn="l" fontAlgn="b"/>
                      <a:r>
                        <a:rPr lang="en-US" sz="2000" u="none" strike="noStrike">
                          <a:effectLst/>
                        </a:rPr>
                        <a:t>101_2020-07-14T13:54_2_pulse</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70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32433411"/>
                  </a:ext>
                </a:extLst>
              </a:tr>
              <a:tr h="241304">
                <a:tc>
                  <a:txBody>
                    <a:bodyPr/>
                    <a:lstStyle/>
                    <a:p>
                      <a:pPr algn="l" fontAlgn="b"/>
                      <a:r>
                        <a:rPr lang="en-US" sz="2000" u="none" strike="noStrike" dirty="0">
                          <a:effectLst/>
                        </a:rPr>
                        <a:t>101_2020-07-14T13:54_2_away</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00862950"/>
                  </a:ext>
                </a:extLst>
              </a:tr>
              <a:tr h="241304">
                <a:tc>
                  <a:txBody>
                    <a:bodyPr/>
                    <a:lstStyle/>
                    <a:p>
                      <a:pPr algn="l" fontAlgn="b"/>
                      <a:r>
                        <a:rPr lang="en-US" sz="2000" u="none" strike="noStrike">
                          <a:effectLst/>
                        </a:rPr>
                        <a:t>101_2020-07-14T13:54_2_exposed</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61389534"/>
                  </a:ext>
                </a:extLst>
              </a:tr>
              <a:tr h="241304">
                <a:tc>
                  <a:txBody>
                    <a:bodyPr/>
                    <a:lstStyle/>
                    <a:p>
                      <a:pPr algn="l" fontAlgn="b"/>
                      <a:r>
                        <a:rPr lang="en-US" sz="2000" u="none" strike="noStrike">
                          <a:effectLst/>
                        </a:rPr>
                        <a:t>132_2020-07-14T14:03_3_systolic</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125</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6912566"/>
                  </a:ext>
                </a:extLst>
              </a:tr>
              <a:tr h="241304">
                <a:tc>
                  <a:txBody>
                    <a:bodyPr/>
                    <a:lstStyle/>
                    <a:p>
                      <a:pPr algn="l" fontAlgn="b"/>
                      <a:r>
                        <a:rPr lang="en-US" sz="2000" u="none" strike="noStrike">
                          <a:effectLst/>
                        </a:rPr>
                        <a:t>132_2020-07-14T14:03_3_diastolic</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86</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25923856"/>
                  </a:ext>
                </a:extLst>
              </a:tr>
              <a:tr h="241304">
                <a:tc>
                  <a:txBody>
                    <a:bodyPr/>
                    <a:lstStyle/>
                    <a:p>
                      <a:pPr algn="l" fontAlgn="b"/>
                      <a:r>
                        <a:rPr lang="en-US" sz="2000" u="none" strike="noStrike">
                          <a:effectLst/>
                        </a:rPr>
                        <a:t>132_2020-07-14T14:03_3_weight</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68038.90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85281826"/>
                  </a:ext>
                </a:extLst>
              </a:tr>
              <a:tr h="241304">
                <a:tc>
                  <a:txBody>
                    <a:bodyPr/>
                    <a:lstStyle/>
                    <a:p>
                      <a:pPr algn="l" fontAlgn="b"/>
                      <a:r>
                        <a:rPr lang="en-US" sz="2000" u="none" strike="noStrike">
                          <a:effectLst/>
                        </a:rPr>
                        <a:t>132_2020-07-14T14:03_3_temp</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37.5</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31303940"/>
                  </a:ext>
                </a:extLst>
              </a:tr>
              <a:tr h="241304">
                <a:tc>
                  <a:txBody>
                    <a:bodyPr/>
                    <a:lstStyle/>
                    <a:p>
                      <a:pPr algn="l" fontAlgn="b"/>
                      <a:r>
                        <a:rPr lang="en-US" sz="2000" u="none" strike="noStrike">
                          <a:effectLst/>
                        </a:rPr>
                        <a:t>132_2020-07-14T14:03_3_pctO2</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85</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21997814"/>
                  </a:ext>
                </a:extLst>
              </a:tr>
              <a:tr h="241304">
                <a:tc>
                  <a:txBody>
                    <a:bodyPr/>
                    <a:lstStyle/>
                    <a:p>
                      <a:pPr algn="l" fontAlgn="b"/>
                      <a:r>
                        <a:rPr lang="en-US" sz="2000" u="none" strike="noStrike">
                          <a:effectLst/>
                        </a:rPr>
                        <a:t>132_2020-07-14T14:03_3_pulse</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92</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68878062"/>
                  </a:ext>
                </a:extLst>
              </a:tr>
              <a:tr h="241304">
                <a:tc>
                  <a:txBody>
                    <a:bodyPr/>
                    <a:lstStyle/>
                    <a:p>
                      <a:pPr algn="l" fontAlgn="b"/>
                      <a:r>
                        <a:rPr lang="en-US" sz="2000" u="none" strike="noStrike">
                          <a:effectLst/>
                        </a:rPr>
                        <a:t>132_2020-07-14T14:03_3_away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y</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8863737"/>
                  </a:ext>
                </a:extLst>
              </a:tr>
              <a:tr h="241304">
                <a:tc>
                  <a:txBody>
                    <a:bodyPr/>
                    <a:lstStyle/>
                    <a:p>
                      <a:pPr algn="l" fontAlgn="b"/>
                      <a:r>
                        <a:rPr lang="en-US" sz="2000" u="none" strike="noStrike">
                          <a:effectLst/>
                        </a:rPr>
                        <a:t>132_2020-07-14T14:03_3_exposed</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n</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62487384"/>
                  </a:ext>
                </a:extLst>
              </a:tr>
            </a:tbl>
          </a:graphicData>
        </a:graphic>
      </p:graphicFrame>
    </p:spTree>
    <p:extLst>
      <p:ext uri="{BB962C8B-B14F-4D97-AF65-F5344CB8AC3E}">
        <p14:creationId xmlns:p14="http://schemas.microsoft.com/office/powerpoint/2010/main" val="664843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F9A9-EE82-4091-97ED-480EAD84A668}"/>
              </a:ext>
            </a:extLst>
          </p:cNvPr>
          <p:cNvSpPr>
            <a:spLocks noGrp="1"/>
          </p:cNvSpPr>
          <p:nvPr>
            <p:ph type="title"/>
          </p:nvPr>
        </p:nvSpPr>
        <p:spPr/>
        <p:txBody>
          <a:bodyPr>
            <a:normAutofit fontScale="90000"/>
          </a:bodyPr>
          <a:lstStyle/>
          <a:p>
            <a:r>
              <a:rPr lang="en-US" dirty="0"/>
              <a:t>Dimensional data</a:t>
            </a:r>
          </a:p>
        </p:txBody>
      </p:sp>
      <p:sp>
        <p:nvSpPr>
          <p:cNvPr id="3" name="Date Placeholder 2">
            <a:extLst>
              <a:ext uri="{FF2B5EF4-FFF2-40B4-BE49-F238E27FC236}">
                <a16:creationId xmlns:a16="http://schemas.microsoft.com/office/drawing/2014/main" id="{8A64A150-F497-41C5-AC4D-335AB6F722EF}"/>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5448125A-3BB1-40B8-9C0C-C0B2670C8FA9}"/>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D5E7A153-DCC0-4FAE-ACD2-4204134719A1}"/>
              </a:ext>
            </a:extLst>
          </p:cNvPr>
          <p:cNvSpPr>
            <a:spLocks noGrp="1"/>
          </p:cNvSpPr>
          <p:nvPr>
            <p:ph type="sldNum" sz="quarter" idx="12"/>
          </p:nvPr>
        </p:nvSpPr>
        <p:spPr/>
        <p:txBody>
          <a:bodyPr/>
          <a:lstStyle/>
          <a:p>
            <a:fld id="{39D5BB9F-D377-4238-A2D8-250F9E7AEDE2}" type="slidenum">
              <a:rPr lang="en-US" smtClean="0"/>
              <a:t>35</a:t>
            </a:fld>
            <a:endParaRPr lang="en-US"/>
          </a:p>
        </p:txBody>
      </p:sp>
      <p:pic>
        <p:nvPicPr>
          <p:cNvPr id="7" name="Picture 6">
            <a:extLst>
              <a:ext uri="{FF2B5EF4-FFF2-40B4-BE49-F238E27FC236}">
                <a16:creationId xmlns:a16="http://schemas.microsoft.com/office/drawing/2014/main" id="{BB7C945F-D1FC-4C98-91E9-879162E15546}"/>
              </a:ext>
            </a:extLst>
          </p:cNvPr>
          <p:cNvPicPr>
            <a:picLocks noChangeAspect="1"/>
          </p:cNvPicPr>
          <p:nvPr/>
        </p:nvPicPr>
        <p:blipFill rotWithShape="1">
          <a:blip r:embed="rId3">
            <a:extLst>
              <a:ext uri="{28A0092B-C50C-407E-A947-70E740481C1C}">
                <a14:useLocalDpi xmlns:a14="http://schemas.microsoft.com/office/drawing/2010/main" val="0"/>
              </a:ext>
            </a:extLst>
          </a:blip>
          <a:srcRect l="5535" t="7435" r="4437" b="4874"/>
          <a:stretch/>
        </p:blipFill>
        <p:spPr>
          <a:xfrm>
            <a:off x="4572000" y="260350"/>
            <a:ext cx="4343400" cy="3628328"/>
          </a:xfrm>
          <a:prstGeom prst="rect">
            <a:avLst/>
          </a:prstGeom>
        </p:spPr>
      </p:pic>
      <p:graphicFrame>
        <p:nvGraphicFramePr>
          <p:cNvPr id="8" name="Table 7">
            <a:extLst>
              <a:ext uri="{FF2B5EF4-FFF2-40B4-BE49-F238E27FC236}">
                <a16:creationId xmlns:a16="http://schemas.microsoft.com/office/drawing/2014/main" id="{FE51654F-420E-42C8-BDDC-6DAB3B762C0B}"/>
              </a:ext>
            </a:extLst>
          </p:cNvPr>
          <p:cNvGraphicFramePr>
            <a:graphicFrameLocks noGrp="1"/>
          </p:cNvGraphicFramePr>
          <p:nvPr/>
        </p:nvGraphicFramePr>
        <p:xfrm>
          <a:off x="228600" y="763874"/>
          <a:ext cx="3035300" cy="1310640"/>
        </p:xfrm>
        <a:graphic>
          <a:graphicData uri="http://schemas.openxmlformats.org/drawingml/2006/table">
            <a:tbl>
              <a:tblPr>
                <a:tableStyleId>{5C22544A-7EE6-4342-B048-85BDC9FD1C3A}</a:tableStyleId>
              </a:tblPr>
              <a:tblGrid>
                <a:gridCol w="1434452">
                  <a:extLst>
                    <a:ext uri="{9D8B030D-6E8A-4147-A177-3AD203B41FA5}">
                      <a16:colId xmlns:a16="http://schemas.microsoft.com/office/drawing/2014/main" val="2573124303"/>
                    </a:ext>
                  </a:extLst>
                </a:gridCol>
                <a:gridCol w="791817">
                  <a:extLst>
                    <a:ext uri="{9D8B030D-6E8A-4147-A177-3AD203B41FA5}">
                      <a16:colId xmlns:a16="http://schemas.microsoft.com/office/drawing/2014/main" val="335448518"/>
                    </a:ext>
                  </a:extLst>
                </a:gridCol>
                <a:gridCol w="809031">
                  <a:extLst>
                    <a:ext uri="{9D8B030D-6E8A-4147-A177-3AD203B41FA5}">
                      <a16:colId xmlns:a16="http://schemas.microsoft.com/office/drawing/2014/main" val="872069459"/>
                    </a:ext>
                  </a:extLst>
                </a:gridCol>
              </a:tblGrid>
              <a:tr h="327660">
                <a:tc>
                  <a:txBody>
                    <a:bodyPr/>
                    <a:lstStyle/>
                    <a:p>
                      <a:pPr algn="l" fontAlgn="b"/>
                      <a:r>
                        <a:rPr lang="en-US" sz="2000" b="1" u="none" strike="noStrike" dirty="0">
                          <a:effectLst/>
                        </a:rPr>
                        <a:t>mean</a:t>
                      </a:r>
                      <a:r>
                        <a:rPr lang="en-US" sz="2000" u="none" strike="noStrike" dirty="0">
                          <a:effectLst/>
                        </a:rPr>
                        <a:t> </a:t>
                      </a:r>
                      <a:r>
                        <a:rPr lang="en-US" sz="2000" b="1" u="none" strike="noStrike" dirty="0">
                          <a:effectLst/>
                        </a:rPr>
                        <a:t>temp</a:t>
                      </a:r>
                      <a:endParaRPr lang="en-US" sz="2000" b="1" i="0" u="none" strike="noStrike" dirty="0">
                        <a:solidFill>
                          <a:srgbClr val="000000"/>
                        </a:solidFill>
                        <a:effectLst/>
                        <a:latin typeface="Calibri" panose="020F0502020204030204" pitchFamily="34" charset="0"/>
                      </a:endParaRPr>
                    </a:p>
                  </a:txBody>
                  <a:tcPr marL="7620" marR="7620" marT="7620" marB="0" anchor="b"/>
                </a:tc>
                <a:tc gridSpan="2">
                  <a:txBody>
                    <a:bodyPr/>
                    <a:lstStyle/>
                    <a:p>
                      <a:pPr algn="ctr" fontAlgn="b"/>
                      <a:r>
                        <a:rPr lang="en-US" sz="2000" b="1" u="none" strike="noStrike" dirty="0">
                          <a:effectLst/>
                        </a:rPr>
                        <a:t>exposed</a:t>
                      </a:r>
                      <a:endParaRPr lang="en-US" sz="20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val="3828434828"/>
                  </a:ext>
                </a:extLst>
              </a:tr>
              <a:tr h="327660">
                <a:tc>
                  <a:txBody>
                    <a:bodyPr/>
                    <a:lstStyle/>
                    <a:p>
                      <a:pPr algn="l" fontAlgn="b"/>
                      <a:r>
                        <a:rPr lang="en-US" sz="2000" b="1" u="none" strike="noStrike" dirty="0">
                          <a:effectLst/>
                        </a:rPr>
                        <a:t>away</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Y</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effectLst/>
                        </a:rPr>
                        <a:t>N</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29235501"/>
                  </a:ext>
                </a:extLst>
              </a:tr>
              <a:tr h="327660">
                <a:tc>
                  <a:txBody>
                    <a:bodyPr/>
                    <a:lstStyle/>
                    <a:p>
                      <a:pPr algn="l" fontAlgn="b"/>
                      <a:r>
                        <a:rPr lang="en-US" sz="2000" b="1" u="none" strike="noStrike" dirty="0">
                          <a:effectLst/>
                        </a:rPr>
                        <a:t>Y</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38.3</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37.2</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42209930"/>
                  </a:ext>
                </a:extLst>
              </a:tr>
              <a:tr h="327660">
                <a:tc>
                  <a:txBody>
                    <a:bodyPr/>
                    <a:lstStyle/>
                    <a:p>
                      <a:pPr algn="l" fontAlgn="b"/>
                      <a:r>
                        <a:rPr lang="en-US" sz="2000" b="1" u="none" strike="noStrike" dirty="0">
                          <a:effectLst/>
                        </a:rPr>
                        <a:t>N</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37.8</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36.6</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06593618"/>
                  </a:ext>
                </a:extLst>
              </a:tr>
            </a:tbl>
          </a:graphicData>
        </a:graphic>
      </p:graphicFrame>
      <p:graphicFrame>
        <p:nvGraphicFramePr>
          <p:cNvPr id="9" name="Table 8">
            <a:extLst>
              <a:ext uri="{FF2B5EF4-FFF2-40B4-BE49-F238E27FC236}">
                <a16:creationId xmlns:a16="http://schemas.microsoft.com/office/drawing/2014/main" id="{B6DDBEF3-3768-428F-949D-BC560EDF269C}"/>
              </a:ext>
            </a:extLst>
          </p:cNvPr>
          <p:cNvGraphicFramePr>
            <a:graphicFrameLocks noGrp="1"/>
          </p:cNvGraphicFramePr>
          <p:nvPr/>
        </p:nvGraphicFramePr>
        <p:xfrm>
          <a:off x="266700" y="2484818"/>
          <a:ext cx="2959100" cy="1623060"/>
        </p:xfrm>
        <a:graphic>
          <a:graphicData uri="http://schemas.openxmlformats.org/drawingml/2006/table">
            <a:tbl>
              <a:tblPr>
                <a:tableStyleId>{5C22544A-7EE6-4342-B048-85BDC9FD1C3A}</a:tableStyleId>
              </a:tblPr>
              <a:tblGrid>
                <a:gridCol w="660400">
                  <a:extLst>
                    <a:ext uri="{9D8B030D-6E8A-4147-A177-3AD203B41FA5}">
                      <a16:colId xmlns:a16="http://schemas.microsoft.com/office/drawing/2014/main" val="2823767001"/>
                    </a:ext>
                  </a:extLst>
                </a:gridCol>
                <a:gridCol w="990600">
                  <a:extLst>
                    <a:ext uri="{9D8B030D-6E8A-4147-A177-3AD203B41FA5}">
                      <a16:colId xmlns:a16="http://schemas.microsoft.com/office/drawing/2014/main" val="258829666"/>
                    </a:ext>
                  </a:extLst>
                </a:gridCol>
                <a:gridCol w="1308100">
                  <a:extLst>
                    <a:ext uri="{9D8B030D-6E8A-4147-A177-3AD203B41FA5}">
                      <a16:colId xmlns:a16="http://schemas.microsoft.com/office/drawing/2014/main" val="4078840673"/>
                    </a:ext>
                  </a:extLst>
                </a:gridCol>
              </a:tblGrid>
              <a:tr h="327660">
                <a:tc>
                  <a:txBody>
                    <a:bodyPr/>
                    <a:lstStyle/>
                    <a:p>
                      <a:pPr algn="l" fontAlgn="b"/>
                      <a:r>
                        <a:rPr lang="en-US" sz="2000" b="1" u="none" strike="noStrike" dirty="0">
                          <a:effectLst/>
                        </a:rPr>
                        <a:t>away</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a:effectLst/>
                        </a:rPr>
                        <a:t>exposed</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b="1" u="none" strike="noStrike" dirty="0" err="1">
                          <a:effectLst/>
                        </a:rPr>
                        <a:t>meanTemp</a:t>
                      </a:r>
                      <a:endParaRPr lang="en-US" sz="2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46847374"/>
                  </a:ext>
                </a:extLst>
              </a:tr>
              <a:tr h="164238">
                <a:tc>
                  <a:txBody>
                    <a:bodyPr/>
                    <a:lstStyle/>
                    <a:p>
                      <a:pPr algn="l" fontAlgn="b"/>
                      <a:r>
                        <a:rPr lang="en-US" sz="2000" u="none" strike="noStrike">
                          <a:effectLst/>
                        </a:rPr>
                        <a:t>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38.3</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6845741"/>
                  </a:ext>
                </a:extLst>
              </a:tr>
              <a:tr h="327660">
                <a:tc>
                  <a:txBody>
                    <a:bodyPr/>
                    <a:lstStyle/>
                    <a:p>
                      <a:pPr algn="l" fontAlgn="b"/>
                      <a:r>
                        <a:rPr lang="en-US" sz="2000" u="none" strike="noStrike">
                          <a:effectLst/>
                        </a:rPr>
                        <a:t>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37.2</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90862509"/>
                  </a:ext>
                </a:extLst>
              </a:tr>
              <a:tr h="327660">
                <a:tc>
                  <a:txBody>
                    <a:bodyPr/>
                    <a:lstStyle/>
                    <a:p>
                      <a:pPr algn="l"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37.8</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47896558"/>
                  </a:ext>
                </a:extLst>
              </a:tr>
              <a:tr h="327660">
                <a:tc>
                  <a:txBody>
                    <a:bodyPr/>
                    <a:lstStyle/>
                    <a:p>
                      <a:pPr algn="l"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N</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36.6</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43460236"/>
                  </a:ext>
                </a:extLst>
              </a:tr>
            </a:tbl>
          </a:graphicData>
        </a:graphic>
      </p:graphicFrame>
    </p:spTree>
    <p:extLst>
      <p:ext uri="{BB962C8B-B14F-4D97-AF65-F5344CB8AC3E}">
        <p14:creationId xmlns:p14="http://schemas.microsoft.com/office/powerpoint/2010/main" val="710638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709AAEC-0232-4A0B-8820-68F42D66E216}"/>
              </a:ext>
            </a:extLst>
          </p:cNvPr>
          <p:cNvPicPr>
            <a:picLocks noChangeAspect="1"/>
          </p:cNvPicPr>
          <p:nvPr/>
        </p:nvPicPr>
        <p:blipFill rotWithShape="1">
          <a:blip r:embed="rId3">
            <a:extLst>
              <a:ext uri="{28A0092B-C50C-407E-A947-70E740481C1C}">
                <a14:useLocalDpi xmlns:a14="http://schemas.microsoft.com/office/drawing/2010/main" val="0"/>
              </a:ext>
            </a:extLst>
          </a:blip>
          <a:srcRect l="4601" t="14103" r="4842" b="6647"/>
          <a:stretch/>
        </p:blipFill>
        <p:spPr>
          <a:xfrm>
            <a:off x="143904" y="1585856"/>
            <a:ext cx="4753261" cy="2217222"/>
          </a:xfrm>
          <a:prstGeom prst="rect">
            <a:avLst/>
          </a:prstGeom>
        </p:spPr>
      </p:pic>
      <p:graphicFrame>
        <p:nvGraphicFramePr>
          <p:cNvPr id="3" name="Table 2">
            <a:extLst>
              <a:ext uri="{FF2B5EF4-FFF2-40B4-BE49-F238E27FC236}">
                <a16:creationId xmlns:a16="http://schemas.microsoft.com/office/drawing/2014/main" id="{70A107CF-2B30-46DF-A58E-78FAB7BBF108}"/>
              </a:ext>
            </a:extLst>
          </p:cNvPr>
          <p:cNvGraphicFramePr>
            <a:graphicFrameLocks noGrp="1"/>
          </p:cNvGraphicFramePr>
          <p:nvPr/>
        </p:nvGraphicFramePr>
        <p:xfrm>
          <a:off x="4974264" y="692602"/>
          <a:ext cx="3873500" cy="31927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958790394"/>
                    </a:ext>
                  </a:extLst>
                </a:gridCol>
                <a:gridCol w="1092200">
                  <a:extLst>
                    <a:ext uri="{9D8B030D-6E8A-4147-A177-3AD203B41FA5}">
                      <a16:colId xmlns:a16="http://schemas.microsoft.com/office/drawing/2014/main" val="3075886102"/>
                    </a:ext>
                  </a:extLst>
                </a:gridCol>
                <a:gridCol w="812800">
                  <a:extLst>
                    <a:ext uri="{9D8B030D-6E8A-4147-A177-3AD203B41FA5}">
                      <a16:colId xmlns:a16="http://schemas.microsoft.com/office/drawing/2014/main" val="2071208982"/>
                    </a:ext>
                  </a:extLst>
                </a:gridCol>
                <a:gridCol w="749300">
                  <a:extLst>
                    <a:ext uri="{9D8B030D-6E8A-4147-A177-3AD203B41FA5}">
                      <a16:colId xmlns:a16="http://schemas.microsoft.com/office/drawing/2014/main" val="3988726362"/>
                    </a:ext>
                  </a:extLst>
                </a:gridCol>
                <a:gridCol w="609600">
                  <a:extLst>
                    <a:ext uri="{9D8B030D-6E8A-4147-A177-3AD203B41FA5}">
                      <a16:colId xmlns:a16="http://schemas.microsoft.com/office/drawing/2014/main" val="2689398102"/>
                    </a:ext>
                  </a:extLst>
                </a:gridCol>
              </a:tblGrid>
              <a:tr h="266700">
                <a:tc>
                  <a:txBody>
                    <a:bodyPr/>
                    <a:lstStyle/>
                    <a:p>
                      <a:pPr algn="l" fontAlgn="b"/>
                      <a:r>
                        <a:rPr lang="en-US" sz="1600" u="none" strike="noStrike">
                          <a:effectLst/>
                        </a:rPr>
                        <a:t>Entry</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DateTime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Measure</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Position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Value</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25219835"/>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systolic</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658900"/>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diastolic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22566590"/>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weight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83914.60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1362236"/>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36.44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4035736"/>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2020-07-14T13:54</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pctO2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93224438"/>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pulse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33131734"/>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away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1881753"/>
                  </a:ext>
                </a:extLst>
              </a:tr>
              <a:tr h="182880">
                <a:tc>
                  <a:txBody>
                    <a:bodyPr/>
                    <a:lstStyle/>
                    <a:p>
                      <a:pPr algn="r" fontAlgn="b"/>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2020-07-14T13:54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exposed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71223828"/>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systolic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48342775"/>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diastolic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86620025"/>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weight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68038.90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35533955"/>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69306171"/>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pctO2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9591740"/>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pulse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74569146"/>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away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51507975"/>
                  </a:ext>
                </a:extLst>
              </a:tr>
              <a:tr h="182880">
                <a:tc>
                  <a:txBody>
                    <a:bodyPr/>
                    <a:lstStyle/>
                    <a:p>
                      <a:pPr algn="r" fontAlgn="b"/>
                      <a:r>
                        <a:rPr lang="en-US" sz="1100" u="none" strike="noStrike">
                          <a:effectLst/>
                        </a:rPr>
                        <a:t>132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2020-07-14T14:03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exposed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74651477"/>
                  </a:ext>
                </a:extLst>
              </a:tr>
            </a:tbl>
          </a:graphicData>
        </a:graphic>
      </p:graphicFrame>
      <p:sp>
        <p:nvSpPr>
          <p:cNvPr id="2" name="Title 1">
            <a:extLst>
              <a:ext uri="{FF2B5EF4-FFF2-40B4-BE49-F238E27FC236}">
                <a16:creationId xmlns:a16="http://schemas.microsoft.com/office/drawing/2014/main" id="{5CFB45E5-AE43-439B-B17E-4D8F186AF6C4}"/>
              </a:ext>
            </a:extLst>
          </p:cNvPr>
          <p:cNvSpPr>
            <a:spLocks noGrp="1"/>
          </p:cNvSpPr>
          <p:nvPr>
            <p:ph type="title"/>
          </p:nvPr>
        </p:nvSpPr>
        <p:spPr/>
        <p:txBody>
          <a:bodyPr>
            <a:normAutofit fontScale="90000"/>
          </a:bodyPr>
          <a:lstStyle/>
          <a:p>
            <a:r>
              <a:rPr lang="en-US" dirty="0"/>
              <a:t>Paradata as Attributes in DDI-CDI</a:t>
            </a:r>
          </a:p>
        </p:txBody>
      </p:sp>
      <p:sp>
        <p:nvSpPr>
          <p:cNvPr id="4" name="Date Placeholder 3">
            <a:extLst>
              <a:ext uri="{FF2B5EF4-FFF2-40B4-BE49-F238E27FC236}">
                <a16:creationId xmlns:a16="http://schemas.microsoft.com/office/drawing/2014/main" id="{26433F09-F2D7-418C-833B-2CF16C57E40A}"/>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4E20DCD5-AEB1-4E97-A27D-22AFC0311E23}"/>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2C072D22-6EBD-4D86-BB63-46A1B5ABE35F}"/>
              </a:ext>
            </a:extLst>
          </p:cNvPr>
          <p:cNvSpPr>
            <a:spLocks noGrp="1"/>
          </p:cNvSpPr>
          <p:nvPr>
            <p:ph type="sldNum" sz="quarter" idx="12"/>
          </p:nvPr>
        </p:nvSpPr>
        <p:spPr/>
        <p:txBody>
          <a:bodyPr/>
          <a:lstStyle/>
          <a:p>
            <a:fld id="{39D5BB9F-D377-4238-A2D8-250F9E7AEDE2}" type="slidenum">
              <a:rPr lang="en-US" smtClean="0"/>
              <a:t>36</a:t>
            </a:fld>
            <a:endParaRPr lang="en-US"/>
          </a:p>
        </p:txBody>
      </p:sp>
      <p:sp>
        <p:nvSpPr>
          <p:cNvPr id="15" name="Rectangle 14">
            <a:extLst>
              <a:ext uri="{FF2B5EF4-FFF2-40B4-BE49-F238E27FC236}">
                <a16:creationId xmlns:a16="http://schemas.microsoft.com/office/drawing/2014/main" id="{64888512-573A-4E23-BC03-4B5BB6E4E835}"/>
              </a:ext>
            </a:extLst>
          </p:cNvPr>
          <p:cNvSpPr/>
          <p:nvPr/>
        </p:nvSpPr>
        <p:spPr>
          <a:xfrm>
            <a:off x="0" y="4449410"/>
            <a:ext cx="9817100" cy="1077218"/>
          </a:xfrm>
          <a:prstGeom prst="rect">
            <a:avLst/>
          </a:prstGeom>
        </p:spPr>
        <p:txBody>
          <a:bodyPr wrap="square">
            <a:spAutoFit/>
          </a:bodyPr>
          <a:lstStyle/>
          <a:p>
            <a:r>
              <a:rPr lang="en-US" sz="1600" dirty="0"/>
              <a:t>entry	datetime	systolic	diastolic	position	weight	temp	pctO2	pulse	away	exposed</a:t>
            </a:r>
          </a:p>
          <a:p>
            <a:r>
              <a:rPr lang="en-US" sz="1600" dirty="0"/>
              <a:t>101	2020-07-14T13:54	114	70	2	</a:t>
            </a:r>
            <a:r>
              <a:rPr lang="en-US" sz="2400" dirty="0"/>
              <a:t>83.914,6</a:t>
            </a:r>
            <a:r>
              <a:rPr lang="en-US" sz="1600" dirty="0"/>
              <a:t>	36,44	98	70	n	n</a:t>
            </a:r>
          </a:p>
          <a:p>
            <a:r>
              <a:rPr lang="en-US" sz="1600" dirty="0"/>
              <a:t>132	2020-07-14T14:03	125	86	3	</a:t>
            </a:r>
            <a:r>
              <a:rPr lang="en-US" sz="2400" dirty="0"/>
              <a:t>68.038,9</a:t>
            </a:r>
            <a:r>
              <a:rPr lang="en-US" sz="1600" dirty="0"/>
              <a:t>	37,50	85	92	y	n</a:t>
            </a:r>
          </a:p>
        </p:txBody>
      </p:sp>
      <p:sp>
        <p:nvSpPr>
          <p:cNvPr id="16" name="TextBox 15">
            <a:extLst>
              <a:ext uri="{FF2B5EF4-FFF2-40B4-BE49-F238E27FC236}">
                <a16:creationId xmlns:a16="http://schemas.microsoft.com/office/drawing/2014/main" id="{0220A2B3-0147-4A66-A203-04E149E65E0E}"/>
              </a:ext>
            </a:extLst>
          </p:cNvPr>
          <p:cNvSpPr txBox="1"/>
          <p:nvPr/>
        </p:nvSpPr>
        <p:spPr>
          <a:xfrm>
            <a:off x="114300" y="4126244"/>
            <a:ext cx="1211742" cy="369332"/>
          </a:xfrm>
          <a:prstGeom prst="rect">
            <a:avLst/>
          </a:prstGeom>
          <a:noFill/>
        </p:spPr>
        <p:txBody>
          <a:bodyPr wrap="none" rtlCol="0">
            <a:spAutoFit/>
          </a:bodyPr>
          <a:lstStyle/>
          <a:p>
            <a:r>
              <a:rPr lang="en-US" dirty="0">
                <a:solidFill>
                  <a:schemeClr val="accent2">
                    <a:lumMod val="75000"/>
                  </a:schemeClr>
                </a:solidFill>
              </a:rPr>
              <a:t>For Europe</a:t>
            </a:r>
          </a:p>
        </p:txBody>
      </p:sp>
      <p:sp>
        <p:nvSpPr>
          <p:cNvPr id="17" name="Rectangle 16">
            <a:extLst>
              <a:ext uri="{FF2B5EF4-FFF2-40B4-BE49-F238E27FC236}">
                <a16:creationId xmlns:a16="http://schemas.microsoft.com/office/drawing/2014/main" id="{4752993A-9890-4648-9325-EA13427402AE}"/>
              </a:ext>
            </a:extLst>
          </p:cNvPr>
          <p:cNvSpPr/>
          <p:nvPr/>
        </p:nvSpPr>
        <p:spPr>
          <a:xfrm>
            <a:off x="0" y="5737057"/>
            <a:ext cx="9817100" cy="1077218"/>
          </a:xfrm>
          <a:prstGeom prst="rect">
            <a:avLst/>
          </a:prstGeom>
        </p:spPr>
        <p:txBody>
          <a:bodyPr wrap="square">
            <a:spAutoFit/>
          </a:bodyPr>
          <a:lstStyle/>
          <a:p>
            <a:r>
              <a:rPr lang="en-US" sz="1600" dirty="0"/>
              <a:t>entry	datetime	systolic	diastolic	position	weight	temp	pctO2	pulse	away	exposed</a:t>
            </a:r>
          </a:p>
          <a:p>
            <a:r>
              <a:rPr lang="en-US" sz="1600" dirty="0"/>
              <a:t>101	2020-07-14T13:54	114	70	2	</a:t>
            </a:r>
            <a:r>
              <a:rPr lang="en-US" sz="2400" dirty="0"/>
              <a:t>83,914.6</a:t>
            </a:r>
            <a:r>
              <a:rPr lang="en-US" sz="1600" dirty="0"/>
              <a:t>	36.44	98	70	n	n</a:t>
            </a:r>
          </a:p>
          <a:p>
            <a:r>
              <a:rPr lang="en-US" sz="1600" dirty="0"/>
              <a:t>132	2020-07-14T14:03	125	86	3	</a:t>
            </a:r>
            <a:r>
              <a:rPr lang="en-US" sz="2400" dirty="0"/>
              <a:t>68,038.9</a:t>
            </a:r>
            <a:r>
              <a:rPr lang="en-US" sz="1600" dirty="0"/>
              <a:t>	37.50	85	92	y	n</a:t>
            </a:r>
          </a:p>
        </p:txBody>
      </p:sp>
      <p:sp>
        <p:nvSpPr>
          <p:cNvPr id="18" name="TextBox 17">
            <a:extLst>
              <a:ext uri="{FF2B5EF4-FFF2-40B4-BE49-F238E27FC236}">
                <a16:creationId xmlns:a16="http://schemas.microsoft.com/office/drawing/2014/main" id="{B9A50D7F-C851-4D53-A6AF-FA7379E714E0}"/>
              </a:ext>
            </a:extLst>
          </p:cNvPr>
          <p:cNvSpPr txBox="1"/>
          <p:nvPr/>
        </p:nvSpPr>
        <p:spPr>
          <a:xfrm>
            <a:off x="114300" y="5413891"/>
            <a:ext cx="795474" cy="369332"/>
          </a:xfrm>
          <a:prstGeom prst="rect">
            <a:avLst/>
          </a:prstGeom>
          <a:noFill/>
        </p:spPr>
        <p:txBody>
          <a:bodyPr wrap="none" rtlCol="0">
            <a:spAutoFit/>
          </a:bodyPr>
          <a:lstStyle/>
          <a:p>
            <a:r>
              <a:rPr lang="en-US" dirty="0">
                <a:solidFill>
                  <a:schemeClr val="accent2">
                    <a:lumMod val="75000"/>
                  </a:schemeClr>
                </a:solidFill>
              </a:rPr>
              <a:t>For US</a:t>
            </a:r>
          </a:p>
        </p:txBody>
      </p:sp>
      <p:sp>
        <p:nvSpPr>
          <p:cNvPr id="13" name="Rectangle: Rounded Corners 12">
            <a:extLst>
              <a:ext uri="{FF2B5EF4-FFF2-40B4-BE49-F238E27FC236}">
                <a16:creationId xmlns:a16="http://schemas.microsoft.com/office/drawing/2014/main" id="{84B8DEAC-5E8C-432E-B544-B23FBD1122D0}"/>
              </a:ext>
            </a:extLst>
          </p:cNvPr>
          <p:cNvSpPr/>
          <p:nvPr/>
        </p:nvSpPr>
        <p:spPr>
          <a:xfrm>
            <a:off x="2336046" y="4795023"/>
            <a:ext cx="1370540" cy="34847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D767D51-23C1-4706-82EF-3031044748DE}"/>
              </a:ext>
            </a:extLst>
          </p:cNvPr>
          <p:cNvSpPr/>
          <p:nvPr/>
        </p:nvSpPr>
        <p:spPr>
          <a:xfrm>
            <a:off x="2336046" y="6090656"/>
            <a:ext cx="1370540" cy="266968"/>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EF853B7-CABD-4C03-B4B1-32728475EBD8}"/>
              </a:ext>
            </a:extLst>
          </p:cNvPr>
          <p:cNvSpPr/>
          <p:nvPr/>
        </p:nvSpPr>
        <p:spPr>
          <a:xfrm>
            <a:off x="6651669" y="973943"/>
            <a:ext cx="2230059" cy="357429"/>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ACB0584-F905-4533-A8D6-CA60DD08A259}"/>
              </a:ext>
            </a:extLst>
          </p:cNvPr>
          <p:cNvCxnSpPr>
            <a:cxnSpLocks/>
          </p:cNvCxnSpPr>
          <p:nvPr/>
        </p:nvCxnSpPr>
        <p:spPr>
          <a:xfrm flipH="1">
            <a:off x="3706586" y="1128932"/>
            <a:ext cx="2945083" cy="366609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0F964FB-F811-41F4-AAC7-36945523F1A8}"/>
              </a:ext>
            </a:extLst>
          </p:cNvPr>
          <p:cNvCxnSpPr>
            <a:cxnSpLocks/>
            <a:stCxn id="22" idx="1"/>
          </p:cNvCxnSpPr>
          <p:nvPr/>
        </p:nvCxnSpPr>
        <p:spPr>
          <a:xfrm flipH="1">
            <a:off x="3706585" y="2604470"/>
            <a:ext cx="2945083" cy="348056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0BE6A8A6-579C-4C1D-BFCA-9B6257746890}"/>
              </a:ext>
            </a:extLst>
          </p:cNvPr>
          <p:cNvSpPr/>
          <p:nvPr/>
        </p:nvSpPr>
        <p:spPr>
          <a:xfrm>
            <a:off x="6651668" y="2408590"/>
            <a:ext cx="2230059" cy="391760"/>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2E0A02D-E63E-4FB9-BFB5-61EA8E55E16C}"/>
              </a:ext>
            </a:extLst>
          </p:cNvPr>
          <p:cNvSpPr txBox="1"/>
          <p:nvPr/>
        </p:nvSpPr>
        <p:spPr>
          <a:xfrm>
            <a:off x="332548" y="528620"/>
            <a:ext cx="3700132" cy="923330"/>
          </a:xfrm>
          <a:prstGeom prst="rect">
            <a:avLst/>
          </a:prstGeom>
          <a:noFill/>
        </p:spPr>
        <p:txBody>
          <a:bodyPr wrap="square" rtlCol="0">
            <a:spAutoFit/>
          </a:bodyPr>
          <a:lstStyle/>
          <a:p>
            <a:r>
              <a:rPr lang="en-US" dirty="0"/>
              <a:t>Systolic, diastolic and position could be defined as a variable collection with a structure indicating that  </a:t>
            </a:r>
          </a:p>
        </p:txBody>
      </p:sp>
    </p:spTree>
    <p:extLst>
      <p:ext uri="{BB962C8B-B14F-4D97-AF65-F5344CB8AC3E}">
        <p14:creationId xmlns:p14="http://schemas.microsoft.com/office/powerpoint/2010/main" val="3726824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E59C-369B-43F5-A168-65A0D4752D6F}"/>
              </a:ext>
            </a:extLst>
          </p:cNvPr>
          <p:cNvSpPr>
            <a:spLocks noGrp="1"/>
          </p:cNvSpPr>
          <p:nvPr>
            <p:ph type="title"/>
          </p:nvPr>
        </p:nvSpPr>
        <p:spPr/>
        <p:txBody>
          <a:bodyPr>
            <a:normAutofit fontScale="90000"/>
          </a:bodyPr>
          <a:lstStyle/>
          <a:p>
            <a:r>
              <a:rPr lang="en-US" dirty="0"/>
              <a:t>Discovery related information</a:t>
            </a:r>
          </a:p>
        </p:txBody>
      </p:sp>
      <p:pic>
        <p:nvPicPr>
          <p:cNvPr id="4" name="Picture 3">
            <a:extLst>
              <a:ext uri="{FF2B5EF4-FFF2-40B4-BE49-F238E27FC236}">
                <a16:creationId xmlns:a16="http://schemas.microsoft.com/office/drawing/2014/main" id="{D1349604-E192-44D4-AE2C-72AE2DEF6035}"/>
              </a:ext>
            </a:extLst>
          </p:cNvPr>
          <p:cNvPicPr>
            <a:picLocks noChangeAspect="1"/>
          </p:cNvPicPr>
          <p:nvPr/>
        </p:nvPicPr>
        <p:blipFill rotWithShape="1">
          <a:blip r:embed="rId3">
            <a:extLst>
              <a:ext uri="{28A0092B-C50C-407E-A947-70E740481C1C}">
                <a14:useLocalDpi xmlns:a14="http://schemas.microsoft.com/office/drawing/2010/main" val="0"/>
              </a:ext>
            </a:extLst>
          </a:blip>
          <a:srcRect l="3892" t="5885" r="2186" b="5634"/>
          <a:stretch/>
        </p:blipFill>
        <p:spPr>
          <a:xfrm>
            <a:off x="3811195" y="1683686"/>
            <a:ext cx="5342603" cy="3893575"/>
          </a:xfrm>
          <a:prstGeom prst="rect">
            <a:avLst/>
          </a:prstGeom>
        </p:spPr>
      </p:pic>
      <p:sp>
        <p:nvSpPr>
          <p:cNvPr id="5" name="TextBox 4">
            <a:extLst>
              <a:ext uri="{FF2B5EF4-FFF2-40B4-BE49-F238E27FC236}">
                <a16:creationId xmlns:a16="http://schemas.microsoft.com/office/drawing/2014/main" id="{79B88C57-FD24-4769-9F90-704E9D8A6EC7}"/>
              </a:ext>
            </a:extLst>
          </p:cNvPr>
          <p:cNvSpPr txBox="1"/>
          <p:nvPr/>
        </p:nvSpPr>
        <p:spPr>
          <a:xfrm>
            <a:off x="6482496" y="2434404"/>
            <a:ext cx="2383919" cy="923330"/>
          </a:xfrm>
          <a:prstGeom prst="rect">
            <a:avLst/>
          </a:prstGeom>
          <a:noFill/>
        </p:spPr>
        <p:txBody>
          <a:bodyPr wrap="square" rtlCol="0">
            <a:spAutoFit/>
          </a:bodyPr>
          <a:lstStyle/>
          <a:p>
            <a:r>
              <a:rPr lang="en-US" sz="1350" dirty="0"/>
              <a:t>Dublin Core related information</a:t>
            </a:r>
          </a:p>
          <a:p>
            <a:r>
              <a:rPr lang="en-US" sz="1350" dirty="0"/>
              <a:t>Title, date, rights, </a:t>
            </a:r>
            <a:r>
              <a:rPr lang="en-US" sz="1350" dirty="0" err="1"/>
              <a:t>etc</a:t>
            </a:r>
            <a:endParaRPr lang="en-US" sz="1350" dirty="0"/>
          </a:p>
          <a:p>
            <a:endParaRPr lang="en-US" sz="1350" dirty="0"/>
          </a:p>
        </p:txBody>
      </p:sp>
      <p:sp>
        <p:nvSpPr>
          <p:cNvPr id="6" name="Rectangle 5">
            <a:extLst>
              <a:ext uri="{FF2B5EF4-FFF2-40B4-BE49-F238E27FC236}">
                <a16:creationId xmlns:a16="http://schemas.microsoft.com/office/drawing/2014/main" id="{524E0D47-9959-4FD8-8D13-7753A1E1151F}"/>
              </a:ext>
            </a:extLst>
          </p:cNvPr>
          <p:cNvSpPr/>
          <p:nvPr/>
        </p:nvSpPr>
        <p:spPr>
          <a:xfrm>
            <a:off x="1456509" y="4602327"/>
            <a:ext cx="2286000" cy="923330"/>
          </a:xfrm>
          <a:prstGeom prst="rect">
            <a:avLst/>
          </a:prstGeom>
        </p:spPr>
        <p:txBody>
          <a:bodyPr wrap="square">
            <a:spAutoFit/>
          </a:bodyPr>
          <a:lstStyle/>
          <a:p>
            <a:r>
              <a:rPr lang="en-US" sz="1350" dirty="0"/>
              <a:t>Creator, contributor, publisher</a:t>
            </a:r>
          </a:p>
          <a:p>
            <a:r>
              <a:rPr lang="en-US" sz="1350" dirty="0"/>
              <a:t> and their roles</a:t>
            </a:r>
          </a:p>
          <a:p>
            <a:r>
              <a:rPr lang="en-US" sz="1350" dirty="0"/>
              <a:t>(e.g. CASRAI </a:t>
            </a:r>
            <a:r>
              <a:rPr lang="en-US" sz="1350" dirty="0" err="1"/>
              <a:t>CRediT</a:t>
            </a:r>
            <a:r>
              <a:rPr lang="en-US" sz="1350" dirty="0"/>
              <a:t> ontology)</a:t>
            </a:r>
          </a:p>
        </p:txBody>
      </p:sp>
      <p:sp>
        <p:nvSpPr>
          <p:cNvPr id="7" name="Date Placeholder 6">
            <a:extLst>
              <a:ext uri="{FF2B5EF4-FFF2-40B4-BE49-F238E27FC236}">
                <a16:creationId xmlns:a16="http://schemas.microsoft.com/office/drawing/2014/main" id="{B07ADF7D-7C7F-49A9-BB3E-F4FD1CEC8567}"/>
              </a:ext>
            </a:extLst>
          </p:cNvPr>
          <p:cNvSpPr>
            <a:spLocks noGrp="1"/>
          </p:cNvSpPr>
          <p:nvPr>
            <p:ph type="dt" sz="half" idx="10"/>
          </p:nvPr>
        </p:nvSpPr>
        <p:spPr/>
        <p:txBody>
          <a:bodyPr/>
          <a:lstStyle/>
          <a:p>
            <a:r>
              <a:rPr lang="en-US"/>
              <a:t>7/13/2020</a:t>
            </a:r>
          </a:p>
        </p:txBody>
      </p:sp>
      <p:sp>
        <p:nvSpPr>
          <p:cNvPr id="8" name="Footer Placeholder 7">
            <a:extLst>
              <a:ext uri="{FF2B5EF4-FFF2-40B4-BE49-F238E27FC236}">
                <a16:creationId xmlns:a16="http://schemas.microsoft.com/office/drawing/2014/main" id="{B6B8E7E6-C6E5-4204-B797-0BED9AB5F8CA}"/>
              </a:ext>
            </a:extLst>
          </p:cNvPr>
          <p:cNvSpPr>
            <a:spLocks noGrp="1"/>
          </p:cNvSpPr>
          <p:nvPr>
            <p:ph type="ftr" sz="quarter" idx="11"/>
          </p:nvPr>
        </p:nvSpPr>
        <p:spPr/>
        <p:txBody>
          <a:bodyPr/>
          <a:lstStyle/>
          <a:p>
            <a:r>
              <a:rPr lang="en-US"/>
              <a:t>Data Description with DDI-CDI</a:t>
            </a:r>
          </a:p>
        </p:txBody>
      </p:sp>
      <p:sp>
        <p:nvSpPr>
          <p:cNvPr id="9" name="Slide Number Placeholder 8">
            <a:extLst>
              <a:ext uri="{FF2B5EF4-FFF2-40B4-BE49-F238E27FC236}">
                <a16:creationId xmlns:a16="http://schemas.microsoft.com/office/drawing/2014/main" id="{9146F882-B008-46A8-9D5F-06BFBC9DEA97}"/>
              </a:ext>
            </a:extLst>
          </p:cNvPr>
          <p:cNvSpPr>
            <a:spLocks noGrp="1"/>
          </p:cNvSpPr>
          <p:nvPr>
            <p:ph type="sldNum" sz="quarter" idx="12"/>
          </p:nvPr>
        </p:nvSpPr>
        <p:spPr/>
        <p:txBody>
          <a:bodyPr/>
          <a:lstStyle/>
          <a:p>
            <a:fld id="{39D5BB9F-D377-4238-A2D8-250F9E7AEDE2}" type="slidenum">
              <a:rPr lang="en-US" smtClean="0"/>
              <a:t>37</a:t>
            </a:fld>
            <a:endParaRPr lang="en-US"/>
          </a:p>
        </p:txBody>
      </p:sp>
    </p:spTree>
    <p:extLst>
      <p:ext uri="{BB962C8B-B14F-4D97-AF65-F5344CB8AC3E}">
        <p14:creationId xmlns:p14="http://schemas.microsoft.com/office/powerpoint/2010/main" val="851524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53D26C-2E1B-4710-9B93-570017F2714A}"/>
              </a:ext>
            </a:extLst>
          </p:cNvPr>
          <p:cNvPicPr>
            <a:picLocks noChangeAspect="1"/>
          </p:cNvPicPr>
          <p:nvPr/>
        </p:nvPicPr>
        <p:blipFill rotWithShape="1">
          <a:blip r:embed="rId3">
            <a:extLst>
              <a:ext uri="{28A0092B-C50C-407E-A947-70E740481C1C}">
                <a14:useLocalDpi xmlns:a14="http://schemas.microsoft.com/office/drawing/2010/main" val="0"/>
              </a:ext>
            </a:extLst>
          </a:blip>
          <a:srcRect l="3444" t="12169" r="4579" b="12914"/>
          <a:stretch/>
        </p:blipFill>
        <p:spPr>
          <a:xfrm>
            <a:off x="2028008" y="2434590"/>
            <a:ext cx="5025935" cy="1969226"/>
          </a:xfrm>
          <a:prstGeom prst="rect">
            <a:avLst/>
          </a:prstGeom>
        </p:spPr>
      </p:pic>
      <p:sp>
        <p:nvSpPr>
          <p:cNvPr id="2" name="Title 1">
            <a:extLst>
              <a:ext uri="{FF2B5EF4-FFF2-40B4-BE49-F238E27FC236}">
                <a16:creationId xmlns:a16="http://schemas.microsoft.com/office/drawing/2014/main" id="{F81F45E9-DAB0-444D-BD84-E5EED5080C29}"/>
              </a:ext>
            </a:extLst>
          </p:cNvPr>
          <p:cNvSpPr>
            <a:spLocks noGrp="1"/>
          </p:cNvSpPr>
          <p:nvPr>
            <p:ph type="title"/>
          </p:nvPr>
        </p:nvSpPr>
        <p:spPr/>
        <p:txBody>
          <a:bodyPr>
            <a:normAutofit fontScale="90000"/>
          </a:bodyPr>
          <a:lstStyle/>
          <a:p>
            <a:r>
              <a:rPr lang="en-US" dirty="0"/>
              <a:t>Collections</a:t>
            </a:r>
          </a:p>
        </p:txBody>
      </p:sp>
      <p:sp>
        <p:nvSpPr>
          <p:cNvPr id="5" name="TextBox 4">
            <a:extLst>
              <a:ext uri="{FF2B5EF4-FFF2-40B4-BE49-F238E27FC236}">
                <a16:creationId xmlns:a16="http://schemas.microsoft.com/office/drawing/2014/main" id="{A1A069E3-9178-4944-B588-6419D74BFE62}"/>
              </a:ext>
            </a:extLst>
          </p:cNvPr>
          <p:cNvSpPr txBox="1"/>
          <p:nvPr/>
        </p:nvSpPr>
        <p:spPr>
          <a:xfrm>
            <a:off x="1616528" y="1866357"/>
            <a:ext cx="724622" cy="461665"/>
          </a:xfrm>
          <a:prstGeom prst="rect">
            <a:avLst/>
          </a:prstGeom>
          <a:noFill/>
        </p:spPr>
        <p:txBody>
          <a:bodyPr wrap="none" rtlCol="0">
            <a:spAutoFit/>
          </a:bodyPr>
          <a:lstStyle/>
          <a:p>
            <a:r>
              <a:rPr lang="en-US" sz="2400" dirty="0">
                <a:solidFill>
                  <a:schemeClr val="accent2">
                    <a:lumMod val="75000"/>
                  </a:schemeClr>
                </a:solidFill>
              </a:rPr>
              <a:t>Lists</a:t>
            </a:r>
          </a:p>
        </p:txBody>
      </p:sp>
      <p:sp>
        <p:nvSpPr>
          <p:cNvPr id="6" name="TextBox 5">
            <a:extLst>
              <a:ext uri="{FF2B5EF4-FFF2-40B4-BE49-F238E27FC236}">
                <a16:creationId xmlns:a16="http://schemas.microsoft.com/office/drawing/2014/main" id="{308BA1FF-1299-4AD2-AE0D-01D4E6CF02DE}"/>
              </a:ext>
            </a:extLst>
          </p:cNvPr>
          <p:cNvSpPr txBox="1"/>
          <p:nvPr/>
        </p:nvSpPr>
        <p:spPr>
          <a:xfrm>
            <a:off x="5414555" y="1866356"/>
            <a:ext cx="1381084" cy="461665"/>
          </a:xfrm>
          <a:prstGeom prst="rect">
            <a:avLst/>
          </a:prstGeom>
          <a:noFill/>
        </p:spPr>
        <p:txBody>
          <a:bodyPr wrap="none" rtlCol="0">
            <a:spAutoFit/>
          </a:bodyPr>
          <a:lstStyle/>
          <a:p>
            <a:r>
              <a:rPr lang="en-US" sz="2400" dirty="0">
                <a:solidFill>
                  <a:schemeClr val="accent2">
                    <a:lumMod val="75000"/>
                  </a:schemeClr>
                </a:solidFill>
              </a:rPr>
              <a:t>Networks</a:t>
            </a:r>
          </a:p>
        </p:txBody>
      </p:sp>
      <p:sp>
        <p:nvSpPr>
          <p:cNvPr id="7" name="TextBox 6">
            <a:extLst>
              <a:ext uri="{FF2B5EF4-FFF2-40B4-BE49-F238E27FC236}">
                <a16:creationId xmlns:a16="http://schemas.microsoft.com/office/drawing/2014/main" id="{2674F237-F390-43EB-B9D7-9C9547357528}"/>
              </a:ext>
            </a:extLst>
          </p:cNvPr>
          <p:cNvSpPr txBox="1"/>
          <p:nvPr/>
        </p:nvSpPr>
        <p:spPr>
          <a:xfrm>
            <a:off x="101626" y="3773326"/>
            <a:ext cx="2194560" cy="1131079"/>
          </a:xfrm>
          <a:prstGeom prst="rect">
            <a:avLst/>
          </a:prstGeom>
          <a:noFill/>
        </p:spPr>
        <p:txBody>
          <a:bodyPr wrap="square" rtlCol="0">
            <a:spAutoFit/>
          </a:bodyPr>
          <a:lstStyle/>
          <a:p>
            <a:r>
              <a:rPr lang="en-US" sz="1350" dirty="0"/>
              <a:t>Used for:</a:t>
            </a:r>
          </a:p>
          <a:p>
            <a:pPr marL="214313" indent="-214313">
              <a:buFont typeface="Arial" panose="020B0604020202020204" pitchFamily="34" charset="0"/>
              <a:buChar char="•"/>
            </a:pPr>
            <a:r>
              <a:rPr lang="en-US" sz="1350" dirty="0"/>
              <a:t> </a:t>
            </a:r>
            <a:r>
              <a:rPr lang="en-US" sz="1350" dirty="0" err="1"/>
              <a:t>ConceptSystem</a:t>
            </a:r>
            <a:endParaRPr lang="en-US" sz="1350" dirty="0"/>
          </a:p>
          <a:p>
            <a:pPr marL="214313" indent="-214313">
              <a:buFont typeface="Arial" panose="020B0604020202020204" pitchFamily="34" charset="0"/>
              <a:buChar char="•"/>
            </a:pPr>
            <a:r>
              <a:rPr lang="en-US" sz="1350" dirty="0"/>
              <a:t>VariableCollection</a:t>
            </a:r>
          </a:p>
          <a:p>
            <a:pPr marL="214313" indent="-214313">
              <a:buFont typeface="Arial" panose="020B0604020202020204" pitchFamily="34" charset="0"/>
              <a:buChar char="•"/>
            </a:pPr>
            <a:r>
              <a:rPr lang="en-US" sz="1350" dirty="0" err="1"/>
              <a:t>LogicalRecord</a:t>
            </a:r>
            <a:endParaRPr lang="en-US" sz="1350" dirty="0"/>
          </a:p>
          <a:p>
            <a:r>
              <a:rPr lang="en-US" sz="1350" dirty="0"/>
              <a:t>	</a:t>
            </a:r>
          </a:p>
        </p:txBody>
      </p:sp>
      <p:sp>
        <p:nvSpPr>
          <p:cNvPr id="10" name="Date Placeholder 9">
            <a:extLst>
              <a:ext uri="{FF2B5EF4-FFF2-40B4-BE49-F238E27FC236}">
                <a16:creationId xmlns:a16="http://schemas.microsoft.com/office/drawing/2014/main" id="{A25B6E1F-4C9D-47C7-927D-481B5E6301D1}"/>
              </a:ext>
            </a:extLst>
          </p:cNvPr>
          <p:cNvSpPr>
            <a:spLocks noGrp="1"/>
          </p:cNvSpPr>
          <p:nvPr>
            <p:ph type="dt" sz="half" idx="10"/>
          </p:nvPr>
        </p:nvSpPr>
        <p:spPr/>
        <p:txBody>
          <a:bodyPr/>
          <a:lstStyle/>
          <a:p>
            <a:r>
              <a:rPr lang="en-US"/>
              <a:t>7/13/2020</a:t>
            </a:r>
          </a:p>
        </p:txBody>
      </p:sp>
      <p:sp>
        <p:nvSpPr>
          <p:cNvPr id="11" name="Footer Placeholder 10">
            <a:extLst>
              <a:ext uri="{FF2B5EF4-FFF2-40B4-BE49-F238E27FC236}">
                <a16:creationId xmlns:a16="http://schemas.microsoft.com/office/drawing/2014/main" id="{B60D7728-03B0-480D-8805-358E8F133BDB}"/>
              </a:ext>
            </a:extLst>
          </p:cNvPr>
          <p:cNvSpPr>
            <a:spLocks noGrp="1"/>
          </p:cNvSpPr>
          <p:nvPr>
            <p:ph type="ftr" sz="quarter" idx="11"/>
          </p:nvPr>
        </p:nvSpPr>
        <p:spPr/>
        <p:txBody>
          <a:bodyPr/>
          <a:lstStyle/>
          <a:p>
            <a:r>
              <a:rPr lang="en-US"/>
              <a:t>Data Description with DDI-CDI</a:t>
            </a:r>
          </a:p>
        </p:txBody>
      </p:sp>
      <p:sp>
        <p:nvSpPr>
          <p:cNvPr id="12" name="Slide Number Placeholder 11">
            <a:extLst>
              <a:ext uri="{FF2B5EF4-FFF2-40B4-BE49-F238E27FC236}">
                <a16:creationId xmlns:a16="http://schemas.microsoft.com/office/drawing/2014/main" id="{22A64F15-8D70-4011-9796-BB23372CE263}"/>
              </a:ext>
            </a:extLst>
          </p:cNvPr>
          <p:cNvSpPr>
            <a:spLocks noGrp="1"/>
          </p:cNvSpPr>
          <p:nvPr>
            <p:ph type="sldNum" sz="quarter" idx="12"/>
          </p:nvPr>
        </p:nvSpPr>
        <p:spPr/>
        <p:txBody>
          <a:bodyPr/>
          <a:lstStyle/>
          <a:p>
            <a:fld id="{39D5BB9F-D377-4238-A2D8-250F9E7AEDE2}" type="slidenum">
              <a:rPr lang="en-US" smtClean="0"/>
              <a:t>38</a:t>
            </a:fld>
            <a:endParaRPr lang="en-US"/>
          </a:p>
        </p:txBody>
      </p:sp>
    </p:spTree>
    <p:extLst>
      <p:ext uri="{BB962C8B-B14F-4D97-AF65-F5344CB8AC3E}">
        <p14:creationId xmlns:p14="http://schemas.microsoft.com/office/powerpoint/2010/main" val="3066697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AA58-5ACC-4E67-93D2-991E0298D8CB}"/>
              </a:ext>
            </a:extLst>
          </p:cNvPr>
          <p:cNvSpPr>
            <a:spLocks noGrp="1"/>
          </p:cNvSpPr>
          <p:nvPr>
            <p:ph type="title"/>
          </p:nvPr>
        </p:nvSpPr>
        <p:spPr/>
        <p:txBody>
          <a:bodyPr>
            <a:normAutofit fontScale="90000"/>
          </a:bodyPr>
          <a:lstStyle/>
          <a:p>
            <a:r>
              <a:rPr lang="en-US" dirty="0" err="1"/>
              <a:t>VariableCollections</a:t>
            </a:r>
            <a:endParaRPr lang="en-US" dirty="0"/>
          </a:p>
        </p:txBody>
      </p:sp>
      <p:sp>
        <p:nvSpPr>
          <p:cNvPr id="3" name="Date Placeholder 2">
            <a:extLst>
              <a:ext uri="{FF2B5EF4-FFF2-40B4-BE49-F238E27FC236}">
                <a16:creationId xmlns:a16="http://schemas.microsoft.com/office/drawing/2014/main" id="{33DE64EF-0D56-47B8-9933-E0B82173A920}"/>
              </a:ext>
            </a:extLst>
          </p:cNvPr>
          <p:cNvSpPr>
            <a:spLocks noGrp="1"/>
          </p:cNvSpPr>
          <p:nvPr>
            <p:ph type="dt" sz="half" idx="10"/>
          </p:nvPr>
        </p:nvSpPr>
        <p:spPr/>
        <p:txBody>
          <a:bodyPr/>
          <a:lstStyle/>
          <a:p>
            <a:r>
              <a:rPr lang="en-US"/>
              <a:t>7/13/2020</a:t>
            </a:r>
          </a:p>
        </p:txBody>
      </p:sp>
      <p:sp>
        <p:nvSpPr>
          <p:cNvPr id="4" name="Footer Placeholder 3">
            <a:extLst>
              <a:ext uri="{FF2B5EF4-FFF2-40B4-BE49-F238E27FC236}">
                <a16:creationId xmlns:a16="http://schemas.microsoft.com/office/drawing/2014/main" id="{45B42A8F-6639-44FC-9125-776BC6F41260}"/>
              </a:ext>
            </a:extLst>
          </p:cNvPr>
          <p:cNvSpPr>
            <a:spLocks noGrp="1"/>
          </p:cNvSpPr>
          <p:nvPr>
            <p:ph type="ftr" sz="quarter" idx="11"/>
          </p:nvPr>
        </p:nvSpPr>
        <p:spPr/>
        <p:txBody>
          <a:bodyPr/>
          <a:lstStyle/>
          <a:p>
            <a:r>
              <a:rPr lang="en-US"/>
              <a:t>Data Description with DDI-CDI</a:t>
            </a:r>
          </a:p>
        </p:txBody>
      </p:sp>
      <p:sp>
        <p:nvSpPr>
          <p:cNvPr id="5" name="Slide Number Placeholder 4">
            <a:extLst>
              <a:ext uri="{FF2B5EF4-FFF2-40B4-BE49-F238E27FC236}">
                <a16:creationId xmlns:a16="http://schemas.microsoft.com/office/drawing/2014/main" id="{E0A9069A-C57C-41C1-A716-550B856C4770}"/>
              </a:ext>
            </a:extLst>
          </p:cNvPr>
          <p:cNvSpPr>
            <a:spLocks noGrp="1"/>
          </p:cNvSpPr>
          <p:nvPr>
            <p:ph type="sldNum" sz="quarter" idx="12"/>
          </p:nvPr>
        </p:nvSpPr>
        <p:spPr/>
        <p:txBody>
          <a:bodyPr/>
          <a:lstStyle/>
          <a:p>
            <a:fld id="{39D5BB9F-D377-4238-A2D8-250F9E7AEDE2}" type="slidenum">
              <a:rPr lang="en-US" smtClean="0"/>
              <a:t>39</a:t>
            </a:fld>
            <a:endParaRPr lang="en-US"/>
          </a:p>
        </p:txBody>
      </p:sp>
      <p:pic>
        <p:nvPicPr>
          <p:cNvPr id="7" name="Picture 6">
            <a:extLst>
              <a:ext uri="{FF2B5EF4-FFF2-40B4-BE49-F238E27FC236}">
                <a16:creationId xmlns:a16="http://schemas.microsoft.com/office/drawing/2014/main" id="{2304448A-A41F-4112-8106-AA9A70A0DA5F}"/>
              </a:ext>
            </a:extLst>
          </p:cNvPr>
          <p:cNvPicPr>
            <a:picLocks noChangeAspect="1"/>
          </p:cNvPicPr>
          <p:nvPr/>
        </p:nvPicPr>
        <p:blipFill rotWithShape="1">
          <a:blip r:embed="rId3">
            <a:extLst>
              <a:ext uri="{28A0092B-C50C-407E-A947-70E740481C1C}">
                <a14:useLocalDpi xmlns:a14="http://schemas.microsoft.com/office/drawing/2010/main" val="0"/>
              </a:ext>
            </a:extLst>
          </a:blip>
          <a:srcRect l="2500" t="9853" r="2916" b="10998"/>
          <a:stretch/>
        </p:blipFill>
        <p:spPr>
          <a:xfrm>
            <a:off x="3028950" y="482600"/>
            <a:ext cx="5924549" cy="1955276"/>
          </a:xfrm>
          <a:prstGeom prst="rect">
            <a:avLst/>
          </a:prstGeom>
        </p:spPr>
      </p:pic>
      <p:pic>
        <p:nvPicPr>
          <p:cNvPr id="8" name="Picture 7">
            <a:extLst>
              <a:ext uri="{FF2B5EF4-FFF2-40B4-BE49-F238E27FC236}">
                <a16:creationId xmlns:a16="http://schemas.microsoft.com/office/drawing/2014/main" id="{D4918ED9-96D5-4CEF-83B0-441533186AF4}"/>
              </a:ext>
            </a:extLst>
          </p:cNvPr>
          <p:cNvPicPr>
            <a:picLocks noChangeAspect="1"/>
          </p:cNvPicPr>
          <p:nvPr/>
        </p:nvPicPr>
        <p:blipFill rotWithShape="1">
          <a:blip r:embed="rId4">
            <a:extLst>
              <a:ext uri="{28A0092B-C50C-407E-A947-70E740481C1C}">
                <a14:useLocalDpi xmlns:a14="http://schemas.microsoft.com/office/drawing/2010/main" val="0"/>
              </a:ext>
            </a:extLst>
          </a:blip>
          <a:srcRect l="4601" t="14103" r="4842" b="6647"/>
          <a:stretch/>
        </p:blipFill>
        <p:spPr>
          <a:xfrm>
            <a:off x="1502228" y="3429000"/>
            <a:ext cx="5355771" cy="2498271"/>
          </a:xfrm>
          <a:prstGeom prst="rect">
            <a:avLst/>
          </a:prstGeom>
        </p:spPr>
      </p:pic>
    </p:spTree>
    <p:extLst>
      <p:ext uri="{BB962C8B-B14F-4D97-AF65-F5344CB8AC3E}">
        <p14:creationId xmlns:p14="http://schemas.microsoft.com/office/powerpoint/2010/main" val="10307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7DEF-697D-4F6F-89B8-DF9E59AF7310}"/>
              </a:ext>
            </a:extLst>
          </p:cNvPr>
          <p:cNvSpPr>
            <a:spLocks noGrp="1"/>
          </p:cNvSpPr>
          <p:nvPr>
            <p:ph type="title"/>
          </p:nvPr>
        </p:nvSpPr>
        <p:spPr/>
        <p:txBody>
          <a:bodyPr>
            <a:normAutofit fontScale="90000"/>
          </a:bodyPr>
          <a:lstStyle/>
          <a:p>
            <a:r>
              <a:rPr lang="en-US" dirty="0"/>
              <a:t>Our example</a:t>
            </a:r>
          </a:p>
        </p:txBody>
      </p:sp>
      <p:pic>
        <p:nvPicPr>
          <p:cNvPr id="12" name="Content Placeholder 11">
            <a:extLst>
              <a:ext uri="{FF2B5EF4-FFF2-40B4-BE49-F238E27FC236}">
                <a16:creationId xmlns:a16="http://schemas.microsoft.com/office/drawing/2014/main" id="{C66B8728-29DE-4D0F-8AD5-17E7B1EEDA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1800" y="341048"/>
            <a:ext cx="4711700" cy="6282266"/>
          </a:xfrm>
        </p:spPr>
      </p:pic>
      <p:sp>
        <p:nvSpPr>
          <p:cNvPr id="4" name="Date Placeholder 3">
            <a:extLst>
              <a:ext uri="{FF2B5EF4-FFF2-40B4-BE49-F238E27FC236}">
                <a16:creationId xmlns:a16="http://schemas.microsoft.com/office/drawing/2014/main" id="{C6977699-1BA5-46C9-9E0D-B08240AE7FF7}"/>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A6BE7ECE-1B77-4BE6-B8AD-06EDB10A44C9}"/>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DB9F8F3C-98A4-460C-A6F3-202EC0879F1F}"/>
              </a:ext>
            </a:extLst>
          </p:cNvPr>
          <p:cNvSpPr>
            <a:spLocks noGrp="1"/>
          </p:cNvSpPr>
          <p:nvPr>
            <p:ph type="sldNum" sz="quarter" idx="12"/>
          </p:nvPr>
        </p:nvSpPr>
        <p:spPr/>
        <p:txBody>
          <a:bodyPr/>
          <a:lstStyle/>
          <a:p>
            <a:fld id="{39D5BB9F-D377-4238-A2D8-250F9E7AEDE2}" type="slidenum">
              <a:rPr lang="en-US" smtClean="0"/>
              <a:t>4</a:t>
            </a:fld>
            <a:endParaRPr lang="en-US"/>
          </a:p>
        </p:txBody>
      </p:sp>
      <p:sp>
        <p:nvSpPr>
          <p:cNvPr id="13" name="Rectangle 12">
            <a:extLst>
              <a:ext uri="{FF2B5EF4-FFF2-40B4-BE49-F238E27FC236}">
                <a16:creationId xmlns:a16="http://schemas.microsoft.com/office/drawing/2014/main" id="{1644E00E-CBB0-4DF8-9622-080CA7A8B84E}"/>
              </a:ext>
            </a:extLst>
          </p:cNvPr>
          <p:cNvSpPr/>
          <p:nvPr/>
        </p:nvSpPr>
        <p:spPr>
          <a:xfrm>
            <a:off x="190500" y="964198"/>
            <a:ext cx="3683000" cy="4801314"/>
          </a:xfrm>
          <a:prstGeom prst="rect">
            <a:avLst/>
          </a:prstGeom>
        </p:spPr>
        <p:txBody>
          <a:bodyPr wrap="square">
            <a:spAutoFit/>
          </a:bodyPr>
          <a:lstStyle/>
          <a:p>
            <a:r>
              <a:rPr lang="en-US" dirty="0"/>
              <a:t>Imagine that a program (Python?) collects Covid related information at building doors:</a:t>
            </a:r>
          </a:p>
          <a:p>
            <a:endParaRPr lang="en-US" dirty="0"/>
          </a:p>
          <a:p>
            <a:pPr marL="285750" indent="-285750">
              <a:buFont typeface="Arial" panose="020B0604020202020204" pitchFamily="34" charset="0"/>
              <a:buChar char="•"/>
            </a:pPr>
            <a:r>
              <a:rPr lang="en-US" b="1" dirty="0"/>
              <a:t>Blood Pressure( Systolic, diastolic) </a:t>
            </a:r>
          </a:p>
          <a:p>
            <a:pPr marL="285750" indent="-285750">
              <a:buFont typeface="Arial" panose="020B0604020202020204" pitchFamily="34" charset="0"/>
              <a:buChar char="•"/>
            </a:pPr>
            <a:r>
              <a:rPr lang="en-US" b="1" dirty="0"/>
              <a:t>Position for BP</a:t>
            </a:r>
          </a:p>
          <a:p>
            <a:pPr marL="285750" indent="-285750">
              <a:buFont typeface="Arial" panose="020B0604020202020204" pitchFamily="34" charset="0"/>
              <a:buChar char="•"/>
            </a:pPr>
            <a:r>
              <a:rPr lang="en-US" b="1" dirty="0"/>
              <a:t>weight </a:t>
            </a:r>
          </a:p>
          <a:p>
            <a:pPr marL="285750" indent="-285750">
              <a:buFont typeface="Arial" panose="020B0604020202020204" pitchFamily="34" charset="0"/>
              <a:buChar char="•"/>
            </a:pPr>
            <a:r>
              <a:rPr lang="en-US" b="1" dirty="0"/>
              <a:t>temperature </a:t>
            </a:r>
          </a:p>
          <a:p>
            <a:pPr marL="285750" indent="-285750">
              <a:buFont typeface="Arial" panose="020B0604020202020204" pitchFamily="34" charset="0"/>
              <a:buChar char="•"/>
            </a:pPr>
            <a:r>
              <a:rPr lang="en-US" b="1" dirty="0"/>
              <a:t>pctO2</a:t>
            </a:r>
          </a:p>
          <a:p>
            <a:pPr marL="285750" indent="-285750">
              <a:buFont typeface="Arial" panose="020B0604020202020204" pitchFamily="34" charset="0"/>
              <a:buChar char="•"/>
            </a:pPr>
            <a:r>
              <a:rPr lang="en-US" b="1" dirty="0"/>
              <a:t> pulse </a:t>
            </a:r>
          </a:p>
          <a:p>
            <a:pPr marL="285750" indent="-285750">
              <a:buFont typeface="Arial" panose="020B0604020202020204" pitchFamily="34" charset="0"/>
              <a:buChar char="•"/>
            </a:pPr>
            <a:r>
              <a:rPr lang="en-US" b="1" dirty="0"/>
              <a:t>beenToFloridaEtc?</a:t>
            </a:r>
          </a:p>
          <a:p>
            <a:pPr marL="285750" indent="-285750">
              <a:buFont typeface="Arial" panose="020B0604020202020204" pitchFamily="34" charset="0"/>
              <a:buChar char="•"/>
            </a:pPr>
            <a:r>
              <a:rPr lang="en-US" b="1" dirty="0"/>
              <a:t>exposed?</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r>
              <a:rPr lang="en-US" b="1" dirty="0"/>
              <a:t>Position</a:t>
            </a:r>
            <a:r>
              <a:rPr lang="en-US" dirty="0"/>
              <a:t> (prone, sitting, standing)</a:t>
            </a:r>
          </a:p>
          <a:p>
            <a:endParaRPr lang="en-US" dirty="0"/>
          </a:p>
          <a:p>
            <a:r>
              <a:rPr lang="en-US" b="1" dirty="0"/>
              <a:t>beenToFloridaEtc</a:t>
            </a:r>
            <a:r>
              <a:rPr lang="en-US" dirty="0"/>
              <a:t> ,</a:t>
            </a:r>
            <a:r>
              <a:rPr lang="en-US" b="1" dirty="0"/>
              <a:t>Exposed</a:t>
            </a:r>
            <a:r>
              <a:rPr lang="en-US" dirty="0"/>
              <a:t> (yes, no)</a:t>
            </a:r>
          </a:p>
        </p:txBody>
      </p:sp>
    </p:spTree>
    <p:extLst>
      <p:ext uri="{BB962C8B-B14F-4D97-AF65-F5344CB8AC3E}">
        <p14:creationId xmlns:p14="http://schemas.microsoft.com/office/powerpoint/2010/main" val="1398166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FECD13-0C1C-450F-AE0A-7AEE5FD105FD}"/>
              </a:ext>
            </a:extLst>
          </p:cNvPr>
          <p:cNvSpPr>
            <a:spLocks noGrp="1"/>
          </p:cNvSpPr>
          <p:nvPr>
            <p:ph type="title"/>
          </p:nvPr>
        </p:nvSpPr>
        <p:spPr/>
        <p:txBody>
          <a:bodyPr>
            <a:normAutofit fontScale="90000"/>
          </a:bodyPr>
          <a:lstStyle/>
          <a:p>
            <a:r>
              <a:rPr lang="en-US" dirty="0"/>
              <a:t>Questions?</a:t>
            </a:r>
          </a:p>
        </p:txBody>
      </p:sp>
      <p:sp>
        <p:nvSpPr>
          <p:cNvPr id="8" name="Content Placeholder 7">
            <a:extLst>
              <a:ext uri="{FF2B5EF4-FFF2-40B4-BE49-F238E27FC236}">
                <a16:creationId xmlns:a16="http://schemas.microsoft.com/office/drawing/2014/main" id="{C3B12D89-082E-47E1-A5BE-6AD9DC05531E}"/>
              </a:ext>
            </a:extLst>
          </p:cNvPr>
          <p:cNvSpPr>
            <a:spLocks noGrp="1"/>
          </p:cNvSpPr>
          <p:nvPr>
            <p:ph idx="1"/>
          </p:nvPr>
        </p:nvSpPr>
        <p:spPr/>
        <p:txBody>
          <a:bodyPr/>
          <a:lstStyle/>
          <a:p>
            <a:endParaRPr lang="en-US" dirty="0"/>
          </a:p>
          <a:p>
            <a:r>
              <a:rPr lang="en-US" dirty="0"/>
              <a:t>General questions from the chat.</a:t>
            </a:r>
          </a:p>
          <a:p>
            <a:endParaRPr lang="en-US" dirty="0"/>
          </a:p>
          <a:p>
            <a:r>
              <a:rPr lang="en-US" dirty="0"/>
              <a:t>Are there data structures that you commonly use that we don’t seem to have covered?</a:t>
            </a:r>
          </a:p>
          <a:p>
            <a:pPr lvl="1"/>
            <a:r>
              <a:rPr lang="en-US" dirty="0"/>
              <a:t>What are they?</a:t>
            </a:r>
          </a:p>
          <a:p>
            <a:pPr lvl="1"/>
            <a:endParaRPr lang="en-US" dirty="0"/>
          </a:p>
          <a:p>
            <a:r>
              <a:rPr lang="en-US" dirty="0"/>
              <a:t>Do you see potential in DDI-CDI for needs that you currently don’t have met?</a:t>
            </a:r>
          </a:p>
          <a:p>
            <a:endParaRPr lang="en-US" dirty="0"/>
          </a:p>
          <a:p>
            <a:r>
              <a:rPr lang="en-US" dirty="0"/>
              <a:t>What have we missed?</a:t>
            </a:r>
          </a:p>
        </p:txBody>
      </p:sp>
      <p:sp>
        <p:nvSpPr>
          <p:cNvPr id="4" name="Date Placeholder 3">
            <a:extLst>
              <a:ext uri="{FF2B5EF4-FFF2-40B4-BE49-F238E27FC236}">
                <a16:creationId xmlns:a16="http://schemas.microsoft.com/office/drawing/2014/main" id="{5FFDD1E6-23FF-4F67-9D5F-11E0FABEA24E}"/>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F5472093-CED7-475F-BC47-7838B0453865}"/>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2328BE24-9517-45B4-9C18-8DEC79A3601F}"/>
              </a:ext>
            </a:extLst>
          </p:cNvPr>
          <p:cNvSpPr>
            <a:spLocks noGrp="1"/>
          </p:cNvSpPr>
          <p:nvPr>
            <p:ph type="sldNum" sz="quarter" idx="12"/>
          </p:nvPr>
        </p:nvSpPr>
        <p:spPr/>
        <p:txBody>
          <a:bodyPr/>
          <a:lstStyle/>
          <a:p>
            <a:fld id="{39D5BB9F-D377-4238-A2D8-250F9E7AEDE2}" type="slidenum">
              <a:rPr lang="en-US" smtClean="0"/>
              <a:t>40</a:t>
            </a:fld>
            <a:endParaRPr lang="en-US"/>
          </a:p>
        </p:txBody>
      </p:sp>
    </p:spTree>
    <p:extLst>
      <p:ext uri="{BB962C8B-B14F-4D97-AF65-F5344CB8AC3E}">
        <p14:creationId xmlns:p14="http://schemas.microsoft.com/office/powerpoint/2010/main" val="51597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356C-B206-4FC8-A86A-46CC3A79F5B4}"/>
              </a:ext>
            </a:extLst>
          </p:cNvPr>
          <p:cNvSpPr>
            <a:spLocks noGrp="1"/>
          </p:cNvSpPr>
          <p:nvPr>
            <p:ph type="title"/>
          </p:nvPr>
        </p:nvSpPr>
        <p:spPr/>
        <p:txBody>
          <a:bodyPr>
            <a:normAutofit fontScale="90000"/>
          </a:bodyPr>
          <a:lstStyle/>
          <a:p>
            <a:r>
              <a:rPr lang="en-US" dirty="0"/>
              <a:t>Describing Data </a:t>
            </a:r>
          </a:p>
        </p:txBody>
      </p:sp>
      <p:sp>
        <p:nvSpPr>
          <p:cNvPr id="3" name="Content Placeholder 2">
            <a:extLst>
              <a:ext uri="{FF2B5EF4-FFF2-40B4-BE49-F238E27FC236}">
                <a16:creationId xmlns:a16="http://schemas.microsoft.com/office/drawing/2014/main" id="{686110E7-A3A5-41B9-A92F-F9066F43BA11}"/>
              </a:ext>
            </a:extLst>
          </p:cNvPr>
          <p:cNvSpPr>
            <a:spLocks noGrp="1"/>
          </p:cNvSpPr>
          <p:nvPr>
            <p:ph idx="1"/>
          </p:nvPr>
        </p:nvSpPr>
        <p:spPr/>
        <p:txBody>
          <a:bodyPr/>
          <a:lstStyle/>
          <a:p>
            <a:r>
              <a:rPr lang="en-US" dirty="0"/>
              <a:t>A broad topic</a:t>
            </a:r>
          </a:p>
          <a:p>
            <a:endParaRPr lang="en-US" dirty="0"/>
          </a:p>
          <a:p>
            <a:r>
              <a:rPr lang="en-US" dirty="0"/>
              <a:t>Considerations for the metadata</a:t>
            </a:r>
          </a:p>
          <a:p>
            <a:pPr lvl="1"/>
            <a:r>
              <a:rPr lang="en-US" dirty="0"/>
              <a:t>Purpose</a:t>
            </a:r>
          </a:p>
          <a:p>
            <a:pPr lvl="1"/>
            <a:r>
              <a:rPr lang="en-US" dirty="0"/>
              <a:t>Audience</a:t>
            </a:r>
          </a:p>
          <a:p>
            <a:pPr lvl="1"/>
            <a:r>
              <a:rPr lang="en-US" dirty="0"/>
              <a:t>Level</a:t>
            </a:r>
          </a:p>
          <a:p>
            <a:pPr lvl="2"/>
            <a:r>
              <a:rPr lang="en-US" dirty="0"/>
              <a:t>Study, Dataset, Variables, File, Record, Datum</a:t>
            </a:r>
          </a:p>
          <a:p>
            <a:pPr lvl="2"/>
            <a:r>
              <a:rPr lang="en-US" dirty="0"/>
              <a:t>Conceptual, representational, physical</a:t>
            </a:r>
          </a:p>
          <a:p>
            <a:r>
              <a:rPr lang="en-US" dirty="0"/>
              <a:t>Machine actionability</a:t>
            </a:r>
          </a:p>
          <a:p>
            <a:pPr marL="685800" lvl="2" indent="0">
              <a:buNone/>
            </a:pPr>
            <a:endParaRPr lang="en-US" dirty="0"/>
          </a:p>
        </p:txBody>
      </p:sp>
      <p:sp>
        <p:nvSpPr>
          <p:cNvPr id="4" name="Date Placeholder 3">
            <a:extLst>
              <a:ext uri="{FF2B5EF4-FFF2-40B4-BE49-F238E27FC236}">
                <a16:creationId xmlns:a16="http://schemas.microsoft.com/office/drawing/2014/main" id="{8DABD8AA-5D25-4B19-9129-E745424575CD}"/>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2665E401-1D6B-4B10-AF55-DDE5719F9374}"/>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1E970049-9679-454F-B46A-EEB473F5D28E}"/>
              </a:ext>
            </a:extLst>
          </p:cNvPr>
          <p:cNvSpPr>
            <a:spLocks noGrp="1"/>
          </p:cNvSpPr>
          <p:nvPr>
            <p:ph type="sldNum" sz="quarter" idx="12"/>
          </p:nvPr>
        </p:nvSpPr>
        <p:spPr/>
        <p:txBody>
          <a:bodyPr/>
          <a:lstStyle/>
          <a:p>
            <a:fld id="{39D5BB9F-D377-4238-A2D8-250F9E7AEDE2}" type="slidenum">
              <a:rPr lang="en-US" smtClean="0"/>
              <a:t>5</a:t>
            </a:fld>
            <a:endParaRPr lang="en-US"/>
          </a:p>
        </p:txBody>
      </p:sp>
    </p:spTree>
    <p:extLst>
      <p:ext uri="{BB962C8B-B14F-4D97-AF65-F5344CB8AC3E}">
        <p14:creationId xmlns:p14="http://schemas.microsoft.com/office/powerpoint/2010/main" val="1990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AF94-0CB9-40BF-AD0C-F7EBCC60183F}"/>
              </a:ext>
            </a:extLst>
          </p:cNvPr>
          <p:cNvSpPr>
            <a:spLocks noGrp="1"/>
          </p:cNvSpPr>
          <p:nvPr>
            <p:ph type="title"/>
          </p:nvPr>
        </p:nvSpPr>
        <p:spPr/>
        <p:txBody>
          <a:bodyPr>
            <a:normAutofit fontScale="90000"/>
          </a:bodyPr>
          <a:lstStyle/>
          <a:p>
            <a:r>
              <a:rPr lang="en-US" dirty="0"/>
              <a:t>Documentation Purposes</a:t>
            </a:r>
          </a:p>
        </p:txBody>
      </p:sp>
      <p:sp>
        <p:nvSpPr>
          <p:cNvPr id="3" name="Content Placeholder 2">
            <a:extLst>
              <a:ext uri="{FF2B5EF4-FFF2-40B4-BE49-F238E27FC236}">
                <a16:creationId xmlns:a16="http://schemas.microsoft.com/office/drawing/2014/main" id="{37BDE897-478C-4E2C-BCE7-B01329FCF6ED}"/>
              </a:ext>
            </a:extLst>
          </p:cNvPr>
          <p:cNvSpPr>
            <a:spLocks noGrp="1"/>
          </p:cNvSpPr>
          <p:nvPr>
            <p:ph idx="1"/>
          </p:nvPr>
        </p:nvSpPr>
        <p:spPr/>
        <p:txBody>
          <a:bodyPr/>
          <a:lstStyle/>
          <a:p>
            <a:r>
              <a:rPr lang="en-US" dirty="0"/>
              <a:t>Meaning</a:t>
            </a:r>
          </a:p>
          <a:p>
            <a:pPr lvl="1"/>
            <a:r>
              <a:rPr lang="en-US" dirty="0"/>
              <a:t>Concepts, value domain</a:t>
            </a:r>
          </a:p>
          <a:p>
            <a:r>
              <a:rPr lang="en-US" dirty="0"/>
              <a:t>Provenance</a:t>
            </a:r>
          </a:p>
          <a:p>
            <a:pPr lvl="1"/>
            <a:r>
              <a:rPr lang="en-US" dirty="0"/>
              <a:t>Process, chain of custody</a:t>
            </a:r>
          </a:p>
          <a:p>
            <a:r>
              <a:rPr lang="en-US" dirty="0"/>
              <a:t>Administration</a:t>
            </a:r>
          </a:p>
          <a:p>
            <a:pPr lvl="1"/>
            <a:r>
              <a:rPr lang="en-US" dirty="0"/>
              <a:t>Quality assurance, contractual requirements, HR issues</a:t>
            </a:r>
          </a:p>
          <a:p>
            <a:r>
              <a:rPr lang="en-US" dirty="0"/>
              <a:t>Discovery</a:t>
            </a:r>
          </a:p>
          <a:p>
            <a:pPr lvl="1"/>
            <a:r>
              <a:rPr lang="en-US" dirty="0"/>
              <a:t>E.g. Dublin Core, Schema.org</a:t>
            </a:r>
          </a:p>
          <a:p>
            <a:r>
              <a:rPr lang="en-US" dirty="0"/>
              <a:t>Physical Representation</a:t>
            </a:r>
          </a:p>
          <a:p>
            <a:pPr lvl="1"/>
            <a:r>
              <a:rPr lang="en-US" dirty="0"/>
              <a:t>Layout, encoding, format </a:t>
            </a:r>
          </a:p>
        </p:txBody>
      </p:sp>
      <p:sp>
        <p:nvSpPr>
          <p:cNvPr id="5" name="Date Placeholder 4">
            <a:extLst>
              <a:ext uri="{FF2B5EF4-FFF2-40B4-BE49-F238E27FC236}">
                <a16:creationId xmlns:a16="http://schemas.microsoft.com/office/drawing/2014/main" id="{05AFB020-6971-4D0A-8DA0-CF6A55141331}"/>
              </a:ext>
            </a:extLst>
          </p:cNvPr>
          <p:cNvSpPr>
            <a:spLocks noGrp="1"/>
          </p:cNvSpPr>
          <p:nvPr>
            <p:ph type="dt" sz="half" idx="10"/>
          </p:nvPr>
        </p:nvSpPr>
        <p:spPr/>
        <p:txBody>
          <a:bodyPr/>
          <a:lstStyle/>
          <a:p>
            <a:r>
              <a:rPr lang="en-US"/>
              <a:t>7/13/2020</a:t>
            </a:r>
          </a:p>
        </p:txBody>
      </p:sp>
      <p:sp>
        <p:nvSpPr>
          <p:cNvPr id="6" name="Footer Placeholder 5">
            <a:extLst>
              <a:ext uri="{FF2B5EF4-FFF2-40B4-BE49-F238E27FC236}">
                <a16:creationId xmlns:a16="http://schemas.microsoft.com/office/drawing/2014/main" id="{A3E0E12C-9F9D-4B3C-A376-EF53357A2AAB}"/>
              </a:ext>
            </a:extLst>
          </p:cNvPr>
          <p:cNvSpPr>
            <a:spLocks noGrp="1"/>
          </p:cNvSpPr>
          <p:nvPr>
            <p:ph type="ftr" sz="quarter" idx="11"/>
          </p:nvPr>
        </p:nvSpPr>
        <p:spPr/>
        <p:txBody>
          <a:bodyPr/>
          <a:lstStyle/>
          <a:p>
            <a:r>
              <a:rPr lang="en-US"/>
              <a:t>Data Description with DDI-CDI</a:t>
            </a:r>
          </a:p>
        </p:txBody>
      </p:sp>
      <p:sp>
        <p:nvSpPr>
          <p:cNvPr id="7" name="Slide Number Placeholder 6">
            <a:extLst>
              <a:ext uri="{FF2B5EF4-FFF2-40B4-BE49-F238E27FC236}">
                <a16:creationId xmlns:a16="http://schemas.microsoft.com/office/drawing/2014/main" id="{0AC01D8E-99B1-41EF-B1DB-18660C5963F1}"/>
              </a:ext>
            </a:extLst>
          </p:cNvPr>
          <p:cNvSpPr>
            <a:spLocks noGrp="1"/>
          </p:cNvSpPr>
          <p:nvPr>
            <p:ph type="sldNum" sz="quarter" idx="12"/>
          </p:nvPr>
        </p:nvSpPr>
        <p:spPr/>
        <p:txBody>
          <a:bodyPr/>
          <a:lstStyle/>
          <a:p>
            <a:fld id="{39D5BB9F-D377-4238-A2D8-250F9E7AEDE2}" type="slidenum">
              <a:rPr lang="en-US" smtClean="0"/>
              <a:t>6</a:t>
            </a:fld>
            <a:endParaRPr lang="en-US"/>
          </a:p>
        </p:txBody>
      </p:sp>
    </p:spTree>
    <p:extLst>
      <p:ext uri="{BB962C8B-B14F-4D97-AF65-F5344CB8AC3E}">
        <p14:creationId xmlns:p14="http://schemas.microsoft.com/office/powerpoint/2010/main" val="410460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F474-6CFF-432D-A22A-512C738B910C}"/>
              </a:ext>
            </a:extLst>
          </p:cNvPr>
          <p:cNvSpPr>
            <a:spLocks noGrp="1"/>
          </p:cNvSpPr>
          <p:nvPr>
            <p:ph type="title"/>
          </p:nvPr>
        </p:nvSpPr>
        <p:spPr/>
        <p:txBody>
          <a:bodyPr>
            <a:normAutofit fontScale="90000"/>
          </a:bodyPr>
          <a:lstStyle/>
          <a:p>
            <a:r>
              <a:rPr lang="en-US" dirty="0"/>
              <a:t>Audience</a:t>
            </a:r>
          </a:p>
        </p:txBody>
      </p:sp>
      <p:sp>
        <p:nvSpPr>
          <p:cNvPr id="3" name="Content Placeholder 2">
            <a:extLst>
              <a:ext uri="{FF2B5EF4-FFF2-40B4-BE49-F238E27FC236}">
                <a16:creationId xmlns:a16="http://schemas.microsoft.com/office/drawing/2014/main" id="{CCAE5BF0-31C3-44FD-BC1E-72145C1A785A}"/>
              </a:ext>
            </a:extLst>
          </p:cNvPr>
          <p:cNvSpPr>
            <a:spLocks noGrp="1"/>
          </p:cNvSpPr>
          <p:nvPr>
            <p:ph idx="1"/>
          </p:nvPr>
        </p:nvSpPr>
        <p:spPr/>
        <p:txBody>
          <a:bodyPr/>
          <a:lstStyle/>
          <a:p>
            <a:r>
              <a:rPr lang="en-US" dirty="0"/>
              <a:t>Data creator</a:t>
            </a:r>
          </a:p>
          <a:p>
            <a:r>
              <a:rPr lang="en-US" dirty="0"/>
              <a:t>Archive and Data Center</a:t>
            </a:r>
          </a:p>
          <a:p>
            <a:r>
              <a:rPr lang="en-US" dirty="0"/>
              <a:t>Administrator</a:t>
            </a:r>
          </a:p>
          <a:p>
            <a:r>
              <a:rPr lang="en-US" dirty="0"/>
              <a:t>Funder</a:t>
            </a:r>
          </a:p>
          <a:p>
            <a:r>
              <a:rPr lang="en-US" dirty="0"/>
              <a:t>Eventual user</a:t>
            </a:r>
          </a:p>
        </p:txBody>
      </p:sp>
      <p:sp>
        <p:nvSpPr>
          <p:cNvPr id="4" name="Date Placeholder 3">
            <a:extLst>
              <a:ext uri="{FF2B5EF4-FFF2-40B4-BE49-F238E27FC236}">
                <a16:creationId xmlns:a16="http://schemas.microsoft.com/office/drawing/2014/main" id="{2765A536-E721-4ABB-A9E0-C61D664577BB}"/>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C289A5EC-392C-4021-B491-B677F8CADF9A}"/>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2ACD62B0-FD21-49A2-ACA2-EA401E5510F4}"/>
              </a:ext>
            </a:extLst>
          </p:cNvPr>
          <p:cNvSpPr>
            <a:spLocks noGrp="1"/>
          </p:cNvSpPr>
          <p:nvPr>
            <p:ph type="sldNum" sz="quarter" idx="12"/>
          </p:nvPr>
        </p:nvSpPr>
        <p:spPr/>
        <p:txBody>
          <a:bodyPr/>
          <a:lstStyle/>
          <a:p>
            <a:fld id="{39D5BB9F-D377-4238-A2D8-250F9E7AEDE2}" type="slidenum">
              <a:rPr lang="en-US" smtClean="0"/>
              <a:t>7</a:t>
            </a:fld>
            <a:endParaRPr lang="en-US"/>
          </a:p>
        </p:txBody>
      </p:sp>
    </p:spTree>
    <p:extLst>
      <p:ext uri="{BB962C8B-B14F-4D97-AF65-F5344CB8AC3E}">
        <p14:creationId xmlns:p14="http://schemas.microsoft.com/office/powerpoint/2010/main" val="183814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6EDC-F2AA-4954-B2C5-7F6F6A174EDF}"/>
              </a:ext>
            </a:extLst>
          </p:cNvPr>
          <p:cNvSpPr>
            <a:spLocks noGrp="1"/>
          </p:cNvSpPr>
          <p:nvPr>
            <p:ph type="title"/>
          </p:nvPr>
        </p:nvSpPr>
        <p:spPr/>
        <p:txBody>
          <a:bodyPr>
            <a:normAutofit fontScale="90000"/>
          </a:bodyPr>
          <a:lstStyle/>
          <a:p>
            <a:r>
              <a:rPr lang="en-US" dirty="0"/>
              <a:t>Levels</a:t>
            </a:r>
          </a:p>
        </p:txBody>
      </p:sp>
      <p:sp>
        <p:nvSpPr>
          <p:cNvPr id="7" name="Content Placeholder 6">
            <a:extLst>
              <a:ext uri="{FF2B5EF4-FFF2-40B4-BE49-F238E27FC236}">
                <a16:creationId xmlns:a16="http://schemas.microsoft.com/office/drawing/2014/main" id="{6CBC98B3-8D44-4753-9C93-121656BB73AF}"/>
              </a:ext>
            </a:extLst>
          </p:cNvPr>
          <p:cNvSpPr>
            <a:spLocks noGrp="1"/>
          </p:cNvSpPr>
          <p:nvPr>
            <p:ph sz="half" idx="1"/>
          </p:nvPr>
        </p:nvSpPr>
        <p:spPr/>
        <p:txBody>
          <a:bodyPr/>
          <a:lstStyle/>
          <a:p>
            <a:pPr marL="0" indent="0">
              <a:buNone/>
            </a:pPr>
            <a:r>
              <a:rPr lang="en-US" b="1" dirty="0"/>
              <a:t>The Entity</a:t>
            </a:r>
          </a:p>
          <a:p>
            <a:r>
              <a:rPr lang="en-US" dirty="0"/>
              <a:t>Study</a:t>
            </a:r>
          </a:p>
          <a:p>
            <a:r>
              <a:rPr lang="en-US" dirty="0"/>
              <a:t>Dataset</a:t>
            </a:r>
          </a:p>
          <a:p>
            <a:r>
              <a:rPr lang="en-US" dirty="0"/>
              <a:t>Record</a:t>
            </a:r>
          </a:p>
          <a:p>
            <a:r>
              <a:rPr lang="en-US" dirty="0"/>
              <a:t>Variables</a:t>
            </a:r>
          </a:p>
          <a:p>
            <a:r>
              <a:rPr lang="en-US" dirty="0"/>
              <a:t>Datum</a:t>
            </a:r>
          </a:p>
        </p:txBody>
      </p:sp>
      <p:sp>
        <p:nvSpPr>
          <p:cNvPr id="8" name="Content Placeholder 7">
            <a:extLst>
              <a:ext uri="{FF2B5EF4-FFF2-40B4-BE49-F238E27FC236}">
                <a16:creationId xmlns:a16="http://schemas.microsoft.com/office/drawing/2014/main" id="{A73AD08D-A73C-4634-994C-1EAA05862079}"/>
              </a:ext>
            </a:extLst>
          </p:cNvPr>
          <p:cNvSpPr>
            <a:spLocks noGrp="1"/>
          </p:cNvSpPr>
          <p:nvPr>
            <p:ph sz="half" idx="2"/>
          </p:nvPr>
        </p:nvSpPr>
        <p:spPr/>
        <p:txBody>
          <a:bodyPr/>
          <a:lstStyle/>
          <a:p>
            <a:pPr marL="0" indent="0">
              <a:buNone/>
            </a:pPr>
            <a:r>
              <a:rPr lang="en-US" b="1" dirty="0"/>
              <a:t>The Information</a:t>
            </a:r>
          </a:p>
          <a:p>
            <a:r>
              <a:rPr lang="en-US" dirty="0"/>
              <a:t>Conceptual</a:t>
            </a:r>
          </a:p>
          <a:p>
            <a:r>
              <a:rPr lang="en-US" dirty="0"/>
              <a:t>Representational</a:t>
            </a:r>
          </a:p>
          <a:p>
            <a:r>
              <a:rPr lang="en-US" dirty="0"/>
              <a:t>Instance</a:t>
            </a:r>
          </a:p>
          <a:p>
            <a:r>
              <a:rPr lang="en-US" dirty="0"/>
              <a:t>Physical Details</a:t>
            </a:r>
          </a:p>
        </p:txBody>
      </p:sp>
      <p:sp>
        <p:nvSpPr>
          <p:cNvPr id="4" name="Date Placeholder 3">
            <a:extLst>
              <a:ext uri="{FF2B5EF4-FFF2-40B4-BE49-F238E27FC236}">
                <a16:creationId xmlns:a16="http://schemas.microsoft.com/office/drawing/2014/main" id="{CD65396D-60A3-4257-BD52-06FDBB4732B4}"/>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CEE8D117-D8C9-4F3D-A3CB-42851574274D}"/>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613F8400-9D17-4C05-92CF-B6328418B717}"/>
              </a:ext>
            </a:extLst>
          </p:cNvPr>
          <p:cNvSpPr>
            <a:spLocks noGrp="1"/>
          </p:cNvSpPr>
          <p:nvPr>
            <p:ph type="sldNum" sz="quarter" idx="12"/>
          </p:nvPr>
        </p:nvSpPr>
        <p:spPr/>
        <p:txBody>
          <a:bodyPr/>
          <a:lstStyle/>
          <a:p>
            <a:fld id="{39D5BB9F-D377-4238-A2D8-250F9E7AEDE2}" type="slidenum">
              <a:rPr lang="en-US" smtClean="0"/>
              <a:t>8</a:t>
            </a:fld>
            <a:endParaRPr lang="en-US"/>
          </a:p>
        </p:txBody>
      </p:sp>
    </p:spTree>
    <p:extLst>
      <p:ext uri="{BB962C8B-B14F-4D97-AF65-F5344CB8AC3E}">
        <p14:creationId xmlns:p14="http://schemas.microsoft.com/office/powerpoint/2010/main" val="358594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6EDC-F2AA-4954-B2C5-7F6F6A174EDF}"/>
              </a:ext>
            </a:extLst>
          </p:cNvPr>
          <p:cNvSpPr>
            <a:spLocks noGrp="1"/>
          </p:cNvSpPr>
          <p:nvPr>
            <p:ph type="title"/>
          </p:nvPr>
        </p:nvSpPr>
        <p:spPr/>
        <p:txBody>
          <a:bodyPr>
            <a:normAutofit fontScale="90000"/>
          </a:bodyPr>
          <a:lstStyle/>
          <a:p>
            <a:r>
              <a:rPr lang="en-US" dirty="0"/>
              <a:t>Levels</a:t>
            </a:r>
          </a:p>
        </p:txBody>
      </p:sp>
      <p:sp>
        <p:nvSpPr>
          <p:cNvPr id="7" name="Content Placeholder 6">
            <a:extLst>
              <a:ext uri="{FF2B5EF4-FFF2-40B4-BE49-F238E27FC236}">
                <a16:creationId xmlns:a16="http://schemas.microsoft.com/office/drawing/2014/main" id="{6CBC98B3-8D44-4753-9C93-121656BB73AF}"/>
              </a:ext>
            </a:extLst>
          </p:cNvPr>
          <p:cNvSpPr>
            <a:spLocks noGrp="1"/>
          </p:cNvSpPr>
          <p:nvPr>
            <p:ph sz="half" idx="1"/>
          </p:nvPr>
        </p:nvSpPr>
        <p:spPr>
          <a:xfrm>
            <a:off x="406400" y="1825625"/>
            <a:ext cx="4782289" cy="4351338"/>
          </a:xfrm>
        </p:spPr>
        <p:txBody>
          <a:bodyPr/>
          <a:lstStyle/>
          <a:p>
            <a:pPr marL="0" indent="0">
              <a:buNone/>
            </a:pPr>
            <a:r>
              <a:rPr lang="en-US" b="1" dirty="0"/>
              <a:t>The Entity</a:t>
            </a:r>
          </a:p>
          <a:p>
            <a:r>
              <a:rPr lang="en-US" dirty="0"/>
              <a:t>Study</a:t>
            </a:r>
          </a:p>
          <a:p>
            <a:r>
              <a:rPr lang="en-US" dirty="0"/>
              <a:t>Dataset</a:t>
            </a:r>
          </a:p>
          <a:p>
            <a:r>
              <a:rPr lang="en-US" dirty="0"/>
              <a:t>Record (traditional row)</a:t>
            </a:r>
          </a:p>
          <a:p>
            <a:r>
              <a:rPr lang="en-US" dirty="0"/>
              <a:t>Variables (traditional column)</a:t>
            </a:r>
          </a:p>
          <a:p>
            <a:r>
              <a:rPr lang="en-US" dirty="0">
                <a:solidFill>
                  <a:srgbClr val="FF0000"/>
                </a:solidFill>
              </a:rPr>
              <a:t>Datum</a:t>
            </a:r>
          </a:p>
        </p:txBody>
      </p:sp>
      <p:sp>
        <p:nvSpPr>
          <p:cNvPr id="8" name="Content Placeholder 7">
            <a:extLst>
              <a:ext uri="{FF2B5EF4-FFF2-40B4-BE49-F238E27FC236}">
                <a16:creationId xmlns:a16="http://schemas.microsoft.com/office/drawing/2014/main" id="{A73AD08D-A73C-4634-994C-1EAA05862079}"/>
              </a:ext>
            </a:extLst>
          </p:cNvPr>
          <p:cNvSpPr>
            <a:spLocks noGrp="1"/>
          </p:cNvSpPr>
          <p:nvPr>
            <p:ph sz="half" idx="2"/>
          </p:nvPr>
        </p:nvSpPr>
        <p:spPr>
          <a:xfrm>
            <a:off x="5410938" y="1825625"/>
            <a:ext cx="3326662" cy="4351338"/>
          </a:xfrm>
        </p:spPr>
        <p:txBody>
          <a:bodyPr/>
          <a:lstStyle/>
          <a:p>
            <a:pPr marL="0" indent="0">
              <a:buNone/>
            </a:pPr>
            <a:r>
              <a:rPr lang="en-US" b="1" dirty="0"/>
              <a:t>The Information</a:t>
            </a:r>
          </a:p>
          <a:p>
            <a:r>
              <a:rPr lang="en-US" dirty="0"/>
              <a:t>Conceptual</a:t>
            </a:r>
          </a:p>
          <a:p>
            <a:r>
              <a:rPr lang="en-US" dirty="0"/>
              <a:t>Representational</a:t>
            </a:r>
          </a:p>
          <a:p>
            <a:r>
              <a:rPr lang="en-US" dirty="0"/>
              <a:t>Instance</a:t>
            </a:r>
          </a:p>
          <a:p>
            <a:r>
              <a:rPr lang="en-US" dirty="0">
                <a:solidFill>
                  <a:srgbClr val="FF0000"/>
                </a:solidFill>
              </a:rPr>
              <a:t>Physical</a:t>
            </a:r>
            <a:r>
              <a:rPr lang="en-US" dirty="0"/>
              <a:t> </a:t>
            </a:r>
            <a:r>
              <a:rPr lang="en-US" dirty="0">
                <a:solidFill>
                  <a:srgbClr val="FF0000"/>
                </a:solidFill>
              </a:rPr>
              <a:t>Details</a:t>
            </a:r>
          </a:p>
        </p:txBody>
      </p:sp>
      <p:sp>
        <p:nvSpPr>
          <p:cNvPr id="4" name="Date Placeholder 3">
            <a:extLst>
              <a:ext uri="{FF2B5EF4-FFF2-40B4-BE49-F238E27FC236}">
                <a16:creationId xmlns:a16="http://schemas.microsoft.com/office/drawing/2014/main" id="{CD65396D-60A3-4257-BD52-06FDBB4732B4}"/>
              </a:ext>
            </a:extLst>
          </p:cNvPr>
          <p:cNvSpPr>
            <a:spLocks noGrp="1"/>
          </p:cNvSpPr>
          <p:nvPr>
            <p:ph type="dt" sz="half" idx="10"/>
          </p:nvPr>
        </p:nvSpPr>
        <p:spPr/>
        <p:txBody>
          <a:bodyPr/>
          <a:lstStyle/>
          <a:p>
            <a:r>
              <a:rPr lang="en-US"/>
              <a:t>7/13/2020</a:t>
            </a:r>
          </a:p>
        </p:txBody>
      </p:sp>
      <p:sp>
        <p:nvSpPr>
          <p:cNvPr id="5" name="Footer Placeholder 4">
            <a:extLst>
              <a:ext uri="{FF2B5EF4-FFF2-40B4-BE49-F238E27FC236}">
                <a16:creationId xmlns:a16="http://schemas.microsoft.com/office/drawing/2014/main" id="{CEE8D117-D8C9-4F3D-A3CB-42851574274D}"/>
              </a:ext>
            </a:extLst>
          </p:cNvPr>
          <p:cNvSpPr>
            <a:spLocks noGrp="1"/>
          </p:cNvSpPr>
          <p:nvPr>
            <p:ph type="ftr" sz="quarter" idx="11"/>
          </p:nvPr>
        </p:nvSpPr>
        <p:spPr/>
        <p:txBody>
          <a:bodyPr/>
          <a:lstStyle/>
          <a:p>
            <a:r>
              <a:rPr lang="en-US"/>
              <a:t>Data Description with DDI-CDI</a:t>
            </a:r>
          </a:p>
        </p:txBody>
      </p:sp>
      <p:sp>
        <p:nvSpPr>
          <p:cNvPr id="6" name="Slide Number Placeholder 5">
            <a:extLst>
              <a:ext uri="{FF2B5EF4-FFF2-40B4-BE49-F238E27FC236}">
                <a16:creationId xmlns:a16="http://schemas.microsoft.com/office/drawing/2014/main" id="{613F8400-9D17-4C05-92CF-B6328418B717}"/>
              </a:ext>
            </a:extLst>
          </p:cNvPr>
          <p:cNvSpPr>
            <a:spLocks noGrp="1"/>
          </p:cNvSpPr>
          <p:nvPr>
            <p:ph type="sldNum" sz="quarter" idx="12"/>
          </p:nvPr>
        </p:nvSpPr>
        <p:spPr/>
        <p:txBody>
          <a:bodyPr/>
          <a:lstStyle/>
          <a:p>
            <a:fld id="{39D5BB9F-D377-4238-A2D8-250F9E7AEDE2}" type="slidenum">
              <a:rPr lang="en-US" smtClean="0"/>
              <a:t>9</a:t>
            </a:fld>
            <a:endParaRPr lang="en-US"/>
          </a:p>
        </p:txBody>
      </p:sp>
    </p:spTree>
    <p:extLst>
      <p:ext uri="{BB962C8B-B14F-4D97-AF65-F5344CB8AC3E}">
        <p14:creationId xmlns:p14="http://schemas.microsoft.com/office/powerpoint/2010/main" val="10074401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2969</TotalTime>
  <Words>4855</Words>
  <Application>Microsoft Office PowerPoint</Application>
  <PresentationFormat>On-screen Show (4:3)</PresentationFormat>
  <Paragraphs>1030</Paragraphs>
  <Slides>40</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Office Theme</vt:lpstr>
      <vt:lpstr>Data Description in DDI-CDI</vt:lpstr>
      <vt:lpstr>Think About During the Presentation</vt:lpstr>
      <vt:lpstr>Motivation for DDI-CDI</vt:lpstr>
      <vt:lpstr>Our example</vt:lpstr>
      <vt:lpstr>Describing Data </vt:lpstr>
      <vt:lpstr>Documentation Purposes</vt:lpstr>
      <vt:lpstr>Audience</vt:lpstr>
      <vt:lpstr>Levels</vt:lpstr>
      <vt:lpstr>Levels</vt:lpstr>
      <vt:lpstr>DDI-CDI enhancements</vt:lpstr>
      <vt:lpstr>Variable Cascade – Conceptual Variable</vt:lpstr>
      <vt:lpstr>ConceptualVariable</vt:lpstr>
      <vt:lpstr>Variable Cascade - RepresentedVariable</vt:lpstr>
      <vt:lpstr>RepresentedVariable</vt:lpstr>
      <vt:lpstr>Variable Cascade - InstanceVariable</vt:lpstr>
      <vt:lpstr>InstanceVariable</vt:lpstr>
      <vt:lpstr>Instance Variable vs Physical Representation</vt:lpstr>
      <vt:lpstr>Variable Cascade – ValueMapping</vt:lpstr>
      <vt:lpstr>Variable Cascade – ValueMapping Example</vt:lpstr>
      <vt:lpstr>Structures</vt:lpstr>
      <vt:lpstr>Wide Example</vt:lpstr>
      <vt:lpstr>Tall Example</vt:lpstr>
      <vt:lpstr>Key-Value Example</vt:lpstr>
      <vt:lpstr>Dimensional Example</vt:lpstr>
      <vt:lpstr>The Datum Approach</vt:lpstr>
      <vt:lpstr>InstanceValue</vt:lpstr>
      <vt:lpstr>Datum</vt:lpstr>
      <vt:lpstr>The Value Column in a Tall Structure</vt:lpstr>
      <vt:lpstr>DataPoints and Dataset Structures</vt:lpstr>
      <vt:lpstr>Annotating a DataPoint</vt:lpstr>
      <vt:lpstr>Tracking across structures</vt:lpstr>
      <vt:lpstr>Keys</vt:lpstr>
      <vt:lpstr>Identifiers, Measures, and Attributes</vt:lpstr>
      <vt:lpstr>Key-Value Structures</vt:lpstr>
      <vt:lpstr>Dimensional data</vt:lpstr>
      <vt:lpstr>Paradata as Attributes in DDI-CDI</vt:lpstr>
      <vt:lpstr>Discovery related information</vt:lpstr>
      <vt:lpstr>Collections</vt:lpstr>
      <vt:lpstr>VariableCollections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Description in DDI-CDI</dc:title>
  <dc:creator>Hoyle, Larry</dc:creator>
  <cp:lastModifiedBy>Hoyle, Larry</cp:lastModifiedBy>
  <cp:revision>114</cp:revision>
  <cp:lastPrinted>2020-07-16T15:21:05Z</cp:lastPrinted>
  <dcterms:created xsi:type="dcterms:W3CDTF">2020-07-13T14:18:19Z</dcterms:created>
  <dcterms:modified xsi:type="dcterms:W3CDTF">2020-07-21T15:08:28Z</dcterms:modified>
</cp:coreProperties>
</file>