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4"/>
  </p:sldMasterIdLst>
  <p:notesMasterIdLst>
    <p:notesMasterId r:id="rId41"/>
  </p:notesMasterIdLst>
  <p:sldIdLst>
    <p:sldId id="322" r:id="rId5"/>
    <p:sldId id="358" r:id="rId6"/>
    <p:sldId id="360" r:id="rId7"/>
    <p:sldId id="352" r:id="rId8"/>
    <p:sldId id="353" r:id="rId9"/>
    <p:sldId id="354" r:id="rId10"/>
    <p:sldId id="387" r:id="rId11"/>
    <p:sldId id="355" r:id="rId12"/>
    <p:sldId id="356" r:id="rId13"/>
    <p:sldId id="383" r:id="rId14"/>
    <p:sldId id="357" r:id="rId15"/>
    <p:sldId id="364" r:id="rId16"/>
    <p:sldId id="379" r:id="rId17"/>
    <p:sldId id="386" r:id="rId18"/>
    <p:sldId id="381" r:id="rId19"/>
    <p:sldId id="382" r:id="rId20"/>
    <p:sldId id="366" r:id="rId21"/>
    <p:sldId id="369" r:id="rId22"/>
    <p:sldId id="370" r:id="rId23"/>
    <p:sldId id="388" r:id="rId24"/>
    <p:sldId id="371" r:id="rId25"/>
    <p:sldId id="384" r:id="rId26"/>
    <p:sldId id="385" r:id="rId27"/>
    <p:sldId id="368" r:id="rId28"/>
    <p:sldId id="373" r:id="rId29"/>
    <p:sldId id="266" r:id="rId30"/>
    <p:sldId id="377" r:id="rId31"/>
    <p:sldId id="378" r:id="rId32"/>
    <p:sldId id="256" r:id="rId33"/>
    <p:sldId id="375" r:id="rId34"/>
    <p:sldId id="257" r:id="rId35"/>
    <p:sldId id="258" r:id="rId36"/>
    <p:sldId id="259" r:id="rId37"/>
    <p:sldId id="260" r:id="rId38"/>
    <p:sldId id="376" r:id="rId39"/>
    <p:sldId id="261" r:id="rId40"/>
  </p:sldIdLst>
  <p:sldSz cx="9145588" cy="6859588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RgUpQgMgnteWFYoQzKFxJFb7cu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de Orten" initials="HO" lastIdx="1" clrIdx="0">
    <p:extLst>
      <p:ext uri="{19B8F6BF-5375-455C-9EA6-DF929625EA0E}">
        <p15:presenceInfo xmlns:p15="http://schemas.microsoft.com/office/powerpoint/2012/main" userId="S-1-5-21-62392889-612318695-195441346-1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0675F-F360-4CB0-8F69-6441B5B442B9}">
  <a:tblStyle styleId="{3C20675F-F360-4CB0-8F69-6441B5B442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86327" autoAdjust="0"/>
  </p:normalViewPr>
  <p:slideViewPr>
    <p:cSldViewPr>
      <p:cViewPr varScale="1">
        <p:scale>
          <a:sx n="98" d="100"/>
          <a:sy n="98" d="100"/>
        </p:scale>
        <p:origin x="1152" y="84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68" Type="http://customschemas.google.com/relationships/presentationmetadata" Target="meta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7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252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175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b46ffab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These data might be stored in a Long structure like this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6b46ffab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6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variable cascade?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Different (distinct) sets of data with a different variables all measuring marriage status.</a:t>
            </a: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 variables link variables which are directly comparable.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representation of the value domain. It doesn’t care about the question asked- only the value domain.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represented variable is a way to measure marriage and so links to the marriage conceptual variable.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 variable means that they are not directly comparable but can be made to be comparable.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dataset has a different code list (i.e. value domain) and so it needs a new representative variable which then links to the conceptual variable.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variable defines a measure without defining the measurement.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domain = Variable representation in DDI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7B8E-2A5B-4963-98B3-F55FF1DA915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0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 row,</a:t>
            </a:r>
            <a:r>
              <a:rPr lang="en-US" baseline="0" dirty="0"/>
              <a:t> from left: Joachim Wackerow, Dan Gillman, Larry Hoyle, Arofan Gregory, Jay Greenfield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In front, from left: Hilde Orten, Flavio Rizzolo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Not on the picture: Oliver Hopt, Wendy Thomas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56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3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Unit record data table is a common way to organize data.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structure is also referred to as a rectangular data file.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A cell in the Unit record table is an intersection between a column representing a variable and a row representing a measurement unit.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Each cell of the table contains an</a:t>
            </a:r>
            <a:r>
              <a:rPr lang="en-US" baseline="0" dirty="0"/>
              <a:t> </a:t>
            </a:r>
            <a:r>
              <a:rPr lang="en-US" baseline="0" dirty="0" err="1"/>
              <a:t>instanceValue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objects of the Wide format Unit record data table are </a:t>
            </a:r>
            <a:r>
              <a:rPr lang="en-US" dirty="0" err="1">
                <a:solidFill>
                  <a:schemeClr val="dk1"/>
                </a:solidFill>
              </a:rPr>
              <a:t>UnitDataRecords</a:t>
            </a:r>
            <a:r>
              <a:rPr lang="en-US" dirty="0">
                <a:solidFill>
                  <a:schemeClr val="dk1"/>
                </a:solidFill>
              </a:rPr>
              <a:t>, Variables and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In the Wide format the rows correspond to each unit record, which is a set of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 for one entity.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columns correspond to each variable measure or categorization. Cell entries are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 the figure ‘Marie’ and ‘Henry’ are identifiers for each of the records.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‘Sex’, ‘Longevity’ etc. are variables and ‘Female’ and ’73,7’ are example of </a:t>
            </a:r>
            <a:r>
              <a:rPr lang="en-US" dirty="0" err="1">
                <a:solidFill>
                  <a:schemeClr val="dk1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8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8e518e4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same data as in the wide example can be expressed in a different format called Long as shown in the figure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This format is often used to express event data.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In the Long format each row now contains a Unit Identifier, a </a:t>
            </a:r>
            <a:r>
              <a:rPr lang="en-US" dirty="0" err="1"/>
              <a:t>Mesure</a:t>
            </a:r>
            <a:r>
              <a:rPr lang="en-US" dirty="0"/>
              <a:t> identifier, a value Attribute and a value </a:t>
            </a:r>
            <a:r>
              <a:rPr lang="en-US" dirty="0" err="1"/>
              <a:t>DataPoint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In pure form, each row of a long structure contains a </a:t>
            </a:r>
            <a:r>
              <a:rPr lang="en-US" dirty="0" err="1"/>
              <a:t>DataPoint</a:t>
            </a:r>
            <a:r>
              <a:rPr lang="en-US" dirty="0"/>
              <a:t> with the value of interest, along with identifiers for a Unit and a column with a code that identifies the variable that associates with the value in the value </a:t>
            </a:r>
            <a:r>
              <a:rPr lang="en-US" dirty="0" err="1"/>
              <a:t>DataPoint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the figure the Value column contains </a:t>
            </a:r>
            <a:r>
              <a:rPr lang="en-US" dirty="0" err="1"/>
              <a:t>DataPoints</a:t>
            </a:r>
            <a:r>
              <a:rPr lang="en-US" dirty="0"/>
              <a:t> with values from more than one variable, Sex, Born, Died, </a:t>
            </a:r>
            <a:r>
              <a:rPr lang="en-US" dirty="0" err="1"/>
              <a:t>RefArea</a:t>
            </a:r>
            <a:r>
              <a:rPr lang="en-US" dirty="0"/>
              <a:t>, and Longevity. Note that there may be many rows for a Unit (like for “Marie”).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There can also be columns containing attribute values. The Verified</a:t>
            </a:r>
            <a:r>
              <a:rPr lang="en-US" baseline="0" dirty="0"/>
              <a:t> </a:t>
            </a:r>
            <a:r>
              <a:rPr lang="en-US" dirty="0"/>
              <a:t>column below is an attribute that indicates whether the value in the Value column has been verified.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78e518e4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87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623997" y="1710135"/>
            <a:ext cx="7888069" cy="28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1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623997" y="4590527"/>
            <a:ext cx="7888069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026">
                <a:solidFill>
                  <a:srgbClr val="888888"/>
                </a:solidFill>
              </a:defRPr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725">
                <a:solidFill>
                  <a:srgbClr val="888888"/>
                </a:solidFill>
              </a:defRPr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500">
                <a:solidFill>
                  <a:srgbClr val="888888"/>
                </a:solidFill>
              </a:defRPr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E2FB8BE-894D-D44C-8C89-766F836EE538}" type="datetime1">
              <a:rPr lang="en-US" smtClean="0"/>
              <a:t>7/23/2020</a:t>
            </a:fld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624"/>
            <a:ext cx="6859191" cy="23881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3"/>
            <a:ext cx="6859191" cy="165614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57" indent="0" algn="ctr">
              <a:buNone/>
              <a:defRPr sz="1500"/>
            </a:lvl2pPr>
            <a:lvl3pPr marL="685915" indent="0" algn="ctr">
              <a:buNone/>
              <a:defRPr sz="1350"/>
            </a:lvl3pPr>
            <a:lvl4pPr marL="1028872" indent="0" algn="ctr">
              <a:buNone/>
              <a:defRPr sz="1200"/>
            </a:lvl4pPr>
            <a:lvl5pPr marL="1371828" indent="0" algn="ctr">
              <a:buNone/>
              <a:defRPr sz="1200"/>
            </a:lvl5pPr>
            <a:lvl6pPr marL="1714785" indent="0" algn="ctr">
              <a:buNone/>
              <a:defRPr sz="1200"/>
            </a:lvl6pPr>
            <a:lvl7pPr marL="2057743" indent="0" algn="ctr">
              <a:buNone/>
              <a:defRPr sz="1200"/>
            </a:lvl7pPr>
            <a:lvl8pPr marL="2400700" indent="0" algn="ctr">
              <a:buNone/>
              <a:defRPr sz="1200"/>
            </a:lvl8pPr>
            <a:lvl9pPr marL="27436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229F-645C-9C46-B297-CEFE9A444652}" type="datetime1">
              <a:rPr lang="en-US" smtClean="0"/>
              <a:t>7/23/2020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0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51BC-CACC-BB4E-9332-1260DCD2A0C0}" type="datetime1">
              <a:rPr lang="en-US" smtClean="0"/>
              <a:t>7/23/2020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87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628759" y="1826048"/>
            <a:ext cx="3886875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29954" y="1826048"/>
            <a:ext cx="3886875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DD417E8-FB91-5941-A6D4-C09BF5BFFF0F}" type="datetime1">
              <a:rPr lang="en-US" smtClean="0"/>
              <a:t>7/23/2020</a:t>
            </a:fld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29952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29951" y="1681553"/>
            <a:ext cx="3869012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26" b="1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25" b="1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00" b="1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29951" y="2505656"/>
            <a:ext cx="3869012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29955" y="1681553"/>
            <a:ext cx="388806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26" b="1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25" b="1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00" b="1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29955" y="2505656"/>
            <a:ext cx="388806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06D22B6-E1C0-7141-95B7-244647478C75}" type="datetime1">
              <a:rPr lang="en-US" smtClean="0"/>
              <a:t>7/23/2020</a:t>
            </a:fld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20AFCD3-67DF-E442-ADE5-AE96E31C9174}" type="datetime1">
              <a:rPr lang="en-US" smtClean="0"/>
              <a:t>7/23/2020</a:t>
            </a:fld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5F45224-F15D-CA4D-B2DE-B7D3F1BE8AC7}" type="datetime1">
              <a:rPr lang="en-US" smtClean="0"/>
              <a:t>7/23/2020</a:t>
            </a:fld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950" y="457307"/>
            <a:ext cx="2949691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8067" y="987655"/>
            <a:ext cx="4629954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368089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701"/>
            </a:lvl1pPr>
            <a:lvl2pPr marL="779483" lvl="1" indent="-34643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1"/>
            </a:lvl2pPr>
            <a:lvl3pPr marL="1169223" lvl="2" indent="-324784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026"/>
            </a:lvl3pPr>
            <a:lvl4pPr marL="1558964" lvl="3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4pPr>
            <a:lvl5pPr marL="1948706" lvl="4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5pPr>
            <a:lvl6pPr marL="2338447" lvl="5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6pPr>
            <a:lvl7pPr marL="2728189" lvl="6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7pPr>
            <a:lvl8pPr marL="3117929" lvl="7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8pPr>
            <a:lvl9pPr marL="3507670" lvl="8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950" y="2057877"/>
            <a:ext cx="2949691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0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5F6B624-8790-F64D-B6A1-10E433AF721C}" type="datetime1">
              <a:rPr lang="en-US" smtClean="0"/>
              <a:t>7/23/2020</a:t>
            </a:fld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950" y="457307"/>
            <a:ext cx="2949691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8067" y="987655"/>
            <a:ext cx="4629954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950" y="2057877"/>
            <a:ext cx="2949691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0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127749E-4888-954A-92DE-982F38BB77B8}" type="datetime1">
              <a:rPr lang="en-US" smtClean="0"/>
              <a:t>7/23/2020</a:t>
            </a:fld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621" y="58186"/>
            <a:ext cx="4352346" cy="78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5202CFE-938B-EC4C-BAD9-0D8547CF0BBD}" type="datetime1">
              <a:rPr lang="en-US" smtClean="0"/>
              <a:t>7/23/2020</a:t>
            </a:fld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4228" y="2285795"/>
            <a:ext cx="5813184" cy="197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34" y="370936"/>
            <a:ext cx="5813184" cy="58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7F39A5D-9DBC-D74F-89C1-60422363371A}" type="datetime1">
              <a:rPr lang="en-US" smtClean="0"/>
              <a:t>7/23/2020</a:t>
            </a:fld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761" y="1826048"/>
            <a:ext cx="7888069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1BDB6B-4468-CE45-BF5A-E68A2E88AE4C}" type="datetime1">
              <a:rPr lang="en-US" smtClean="0"/>
              <a:t>7/23/2020</a:t>
            </a:fld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x/IQBPMw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download/attachments/860815393/Part_1_DDI-CDI_Intro_PR_1.pdf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di-alliance.atlassian.net/wiki/x/IQBPM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di-alliance.atlassian.net/wiki/spaces/DDI4/pages/897155138/DDI-CDI+Comment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DDI-CDI-data-description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di-cdi@googlegroups.com" TargetMode="External"/><Relationship Id="rId2" Type="http://schemas.openxmlformats.org/officeDocument/2006/relationships/hyperlink" Target="https://ddi-alliance.atlassian.net/wiki/x/IQBPMw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joachim.wackerow@gesis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di-alliance.atlassian.net/wiki/spaces/DDI4/pages/707624961/Dagstuhl+Sprint+October+201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623997" y="1433237"/>
            <a:ext cx="7888069" cy="172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b" anchorCtr="0">
            <a:normAutofit/>
          </a:bodyPr>
          <a:lstStyle/>
          <a:p>
            <a:pPr algn="ctr"/>
            <a:r>
              <a:rPr lang="en-US" dirty="0"/>
              <a:t>An Introduction to DDI - CDI</a:t>
            </a: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BBEB4EE7-F91B-4090-9F95-B36543F7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91" y="3430390"/>
            <a:ext cx="7888069" cy="1721377"/>
          </a:xfrm>
        </p:spPr>
        <p:txBody>
          <a:bodyPr>
            <a:noAutofit/>
          </a:bodyPr>
          <a:lstStyle/>
          <a:p>
            <a:pPr algn="ctr"/>
            <a:r>
              <a:rPr lang="en-US" sz="2101" dirty="0"/>
              <a:t>Background for Public Reviewers</a:t>
            </a:r>
          </a:p>
          <a:p>
            <a:pPr algn="ctr"/>
            <a:r>
              <a:rPr lang="en-US" sz="2101" dirty="0"/>
              <a:t>Webinar, 23 July 2020</a:t>
            </a:r>
          </a:p>
          <a:p>
            <a:pPr algn="ctr"/>
            <a:r>
              <a:rPr lang="en-US" sz="2101" dirty="0"/>
              <a:t>DDI Modeling, Representation and Testing Working Group</a:t>
            </a:r>
          </a:p>
          <a:p>
            <a:pPr algn="ctr"/>
            <a:endParaRPr lang="en-US" sz="2101" dirty="0"/>
          </a:p>
          <a:p>
            <a:pPr algn="ctr"/>
            <a:r>
              <a:rPr lang="en-US" sz="1800" dirty="0"/>
              <a:t>(with thanks to the CODATA Decadal </a:t>
            </a:r>
            <a:r>
              <a:rPr lang="en-US" sz="1800" dirty="0" err="1"/>
              <a:t>Programme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63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A4B00-AC10-4E97-8281-30255D7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The World of Statistical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9726B-2C9B-40A2-9232-7C3CEC21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773610"/>
            <a:ext cx="7888069" cy="435234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Generic </a:t>
            </a:r>
            <a:r>
              <a:rPr lang="en-CA" dirty="0"/>
              <a:t>Statistical Business Process Model (</a:t>
            </a:r>
            <a:r>
              <a:rPr lang="en-CA" dirty="0">
                <a:solidFill>
                  <a:schemeClr val="tx1"/>
                </a:solidFill>
              </a:rPr>
              <a:t>GSBPM</a:t>
            </a:r>
            <a:r>
              <a:rPr lang="en-CA" dirty="0"/>
              <a:t>) </a:t>
            </a:r>
            <a:endParaRPr lang="en-CA" dirty="0" smtClean="0"/>
          </a:p>
          <a:p>
            <a:pPr lvl="1"/>
            <a:r>
              <a:rPr lang="en-CA" dirty="0" smtClean="0"/>
              <a:t>conceptual model; describes </a:t>
            </a:r>
            <a:r>
              <a:rPr lang="en-CA" dirty="0"/>
              <a:t>business processes for </a:t>
            </a:r>
            <a:r>
              <a:rPr lang="en-CA" dirty="0" smtClean="0"/>
              <a:t>production</a:t>
            </a:r>
            <a:endParaRPr lang="en-CA" dirty="0"/>
          </a:p>
          <a:p>
            <a:r>
              <a:rPr lang="en-CA" dirty="0" smtClean="0"/>
              <a:t>Generic </a:t>
            </a:r>
            <a:r>
              <a:rPr lang="en-CA" dirty="0"/>
              <a:t>Statistical Information Model (</a:t>
            </a:r>
            <a:r>
              <a:rPr lang="en-CA" dirty="0" smtClean="0">
                <a:solidFill>
                  <a:schemeClr val="tx1"/>
                </a:solidFill>
              </a:rPr>
              <a:t>GSIM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conceptual model; describes information objects</a:t>
            </a:r>
          </a:p>
          <a:p>
            <a:pPr lvl="1"/>
            <a:r>
              <a:rPr lang="en-CA" dirty="0" smtClean="0"/>
              <a:t>describe </a:t>
            </a:r>
            <a:r>
              <a:rPr lang="en-CA" dirty="0"/>
              <a:t>GSBPM </a:t>
            </a:r>
            <a:r>
              <a:rPr lang="en-CA" dirty="0" smtClean="0"/>
              <a:t>sub-processes – inputs / outputs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GSBPM-GSIM task team is currently exploring the synergy between both models </a:t>
            </a:r>
          </a:p>
          <a:p>
            <a:r>
              <a:rPr lang="en-CA" i="1" dirty="0">
                <a:solidFill>
                  <a:schemeClr val="tx1"/>
                </a:solidFill>
              </a:rPr>
              <a:t>GSIM and GSBPM are not enough </a:t>
            </a:r>
            <a:r>
              <a:rPr lang="en-CA" dirty="0"/>
              <a:t>to describe the data </a:t>
            </a:r>
            <a:r>
              <a:rPr lang="en-CA" dirty="0" smtClean="0"/>
              <a:t>and </a:t>
            </a:r>
            <a:r>
              <a:rPr lang="en-CA"/>
              <a:t>how </a:t>
            </a:r>
            <a:r>
              <a:rPr lang="en-CA" smtClean="0"/>
              <a:t>they flow </a:t>
            </a:r>
            <a:r>
              <a:rPr lang="en-CA" dirty="0"/>
              <a:t>thru statistical production. We need more granularity </a:t>
            </a:r>
            <a:r>
              <a:rPr lang="en-CA" dirty="0">
                <a:solidFill>
                  <a:schemeClr val="tx1"/>
                </a:solidFill>
              </a:rPr>
              <a:t>o</a:t>
            </a:r>
            <a:r>
              <a:rPr lang="en-CA" dirty="0"/>
              <a:t>n a number of fronts:</a:t>
            </a:r>
          </a:p>
          <a:p>
            <a:pPr lvl="1"/>
            <a:r>
              <a:rPr lang="en-CA" dirty="0"/>
              <a:t>Provenance and lineage (Processes)</a:t>
            </a:r>
          </a:p>
          <a:p>
            <a:pPr lvl="1"/>
            <a:r>
              <a:rPr lang="en-CA" dirty="0"/>
              <a:t>Data description (Structures)</a:t>
            </a:r>
          </a:p>
          <a:p>
            <a:pPr lvl="1"/>
            <a:r>
              <a:rPr lang="en-CA" dirty="0"/>
              <a:t>Foundational metadata (Semantics)</a:t>
            </a:r>
          </a:p>
          <a:p>
            <a:r>
              <a:rPr lang="en-CA" dirty="0"/>
              <a:t>Enter DDI-CDI…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CC7D49-A7FE-4F39-989D-A38E60E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8CE53-779A-41B7-BC2A-9F0A9827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DDI-CDI within the Product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63324D-AA8B-4668-ADDF-1856363D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DDI-CDI does not replace DDI-C or DDI-L</a:t>
            </a:r>
          </a:p>
          <a:p>
            <a:pPr lvl="1"/>
            <a:r>
              <a:rPr lang="en-US" dirty="0"/>
              <a:t>It can and will be used in combination with other DDI specifications</a:t>
            </a:r>
          </a:p>
          <a:p>
            <a:r>
              <a:rPr lang="en-US" dirty="0"/>
              <a:t>Adds support for describing new types of data</a:t>
            </a:r>
          </a:p>
          <a:p>
            <a:r>
              <a:rPr lang="en-US" dirty="0"/>
              <a:t>Expands the ability to describe process/provenance</a:t>
            </a:r>
          </a:p>
          <a:p>
            <a:r>
              <a:rPr lang="en-US" dirty="0"/>
              <a:t>Provides a detailed description of integration between disparate types of data </a:t>
            </a:r>
          </a:p>
          <a:p>
            <a:r>
              <a:rPr lang="en-US" dirty="0"/>
              <a:t>Extends the applicability of the DDI to new domains/disciplines</a:t>
            </a:r>
          </a:p>
          <a:p>
            <a:pPr lvl="1"/>
            <a:r>
              <a:rPr lang="en-US" dirty="0"/>
              <a:t>As an integration tool</a:t>
            </a:r>
          </a:p>
          <a:p>
            <a:pPr lvl="1"/>
            <a:r>
              <a:rPr lang="en-US" dirty="0"/>
              <a:t>As a data management tool</a:t>
            </a:r>
          </a:p>
          <a:p>
            <a:r>
              <a:rPr lang="en-CA" dirty="0"/>
              <a:t>Captures conceptual aspects of activities and their resulting data, e.g. variables, classifications, concepts.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2F60F2-E5CE-A34A-99FD-C142C97D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8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9811A9-D7F2-4D94-84C4-1CC6CB1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3" y="549474"/>
            <a:ext cx="7888069" cy="616311"/>
          </a:xfrm>
        </p:spPr>
        <p:txBody>
          <a:bodyPr>
            <a:noAutofit/>
          </a:bodyPr>
          <a:lstStyle/>
          <a:p>
            <a:r>
              <a:rPr lang="nb-NO" sz="4000" dirty="0"/>
              <a:t>DDI-CDI, interoperability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CSPA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E5CAC1-F571-4DBC-A4FE-39AB2AAE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92" y="1341561"/>
            <a:ext cx="7888069" cy="21910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200" dirty="0"/>
              <a:t>Interoperability is about the exchange of </a:t>
            </a:r>
            <a:r>
              <a:rPr lang="en-US" sz="2200" i="1" dirty="0">
                <a:solidFill>
                  <a:schemeClr val="tx1"/>
                </a:solidFill>
              </a:rPr>
              <a:t>standardized entities </a:t>
            </a:r>
            <a:r>
              <a:rPr lang="en-US" sz="2200" dirty="0"/>
              <a:t>with well-defined </a:t>
            </a:r>
            <a:r>
              <a:rPr lang="en-US" sz="2200" i="1" dirty="0">
                <a:solidFill>
                  <a:schemeClr val="tx1"/>
                </a:solidFill>
              </a:rPr>
              <a:t>structure</a:t>
            </a:r>
            <a:r>
              <a:rPr lang="en-US" sz="2200" dirty="0"/>
              <a:t> and </a:t>
            </a:r>
            <a:r>
              <a:rPr lang="en-US" sz="2200" i="1" dirty="0">
                <a:solidFill>
                  <a:schemeClr val="tx1"/>
                </a:solidFill>
              </a:rPr>
              <a:t>semantics</a:t>
            </a:r>
            <a:r>
              <a:rPr lang="en-US" sz="2200" dirty="0"/>
              <a:t>.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200" dirty="0"/>
              <a:t>DDI-CDI enables interoperability within and across domains.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200" dirty="0"/>
              <a:t>In the official statistics domain, interoperability is supported by the </a:t>
            </a:r>
            <a:r>
              <a:rPr lang="en-US" sz="2200" dirty="0">
                <a:solidFill>
                  <a:schemeClr val="tx1"/>
                </a:solidFill>
              </a:rPr>
              <a:t>Common Statistical Production Architecture (CSPA). CSPA in turn necessitates a </a:t>
            </a:r>
            <a:r>
              <a:rPr lang="en-US" sz="2200" i="1" dirty="0">
                <a:solidFill>
                  <a:schemeClr val="tx1"/>
                </a:solidFill>
              </a:rPr>
              <a:t>Logical Information Model</a:t>
            </a:r>
            <a:r>
              <a:rPr lang="en-US" sz="2200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0818EC-6E97-41E7-AC44-F54F142671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9" y="3621931"/>
            <a:ext cx="5075199" cy="3048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8B301835-FE97-44CB-990A-F6658E308364}"/>
              </a:ext>
            </a:extLst>
          </p:cNvPr>
          <p:cNvSpPr/>
          <p:nvPr/>
        </p:nvSpPr>
        <p:spPr>
          <a:xfrm>
            <a:off x="6372994" y="4437906"/>
            <a:ext cx="2405742" cy="1584176"/>
          </a:xfrm>
          <a:prstGeom prst="wedgeRoundRectCallout">
            <a:avLst>
              <a:gd name="adj1" fmla="val -65866"/>
              <a:gd name="adj2" fmla="val 23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BA8F21-4979-40C8-A7A9-229A31C4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07" y="4509914"/>
            <a:ext cx="2163895" cy="13989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EBAB095-8A23-4618-99CC-2EEEC4401047}"/>
              </a:ext>
            </a:extLst>
          </p:cNvPr>
          <p:cNvSpPr/>
          <p:nvPr/>
        </p:nvSpPr>
        <p:spPr>
          <a:xfrm>
            <a:off x="900385" y="5302001"/>
            <a:ext cx="5075199" cy="5760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4E2C11-BD25-3D48-B0C3-382C48DB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1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6CB8D-4587-4CE8-8DF4-0F63ED53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0"/>
            <a:ext cx="7888069" cy="1336391"/>
          </a:xfrm>
        </p:spPr>
        <p:txBody>
          <a:bodyPr>
            <a:normAutofit/>
          </a:bodyPr>
          <a:lstStyle/>
          <a:p>
            <a:r>
              <a:rPr lang="nb-NO" sz="4000" dirty="0"/>
              <a:t>DDI-CDI and LIM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4769D-5EFF-4BC9-A10C-D21395AEF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8" y="1341562"/>
            <a:ext cx="7888069" cy="2376264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The </a:t>
            </a:r>
            <a:r>
              <a:rPr lang="en-US" sz="2600" i="1" dirty="0">
                <a:solidFill>
                  <a:schemeClr val="tx1"/>
                </a:solidFill>
              </a:rPr>
              <a:t>Logical Information Model </a:t>
            </a:r>
            <a:r>
              <a:rPr lang="en-US" sz="2600" dirty="0"/>
              <a:t>(LIM) was developed to bridge the gap between the conceptual nature of GSIM and the practical implementation focus of CSPA.</a:t>
            </a:r>
          </a:p>
          <a:p>
            <a:r>
              <a:rPr lang="en-US" sz="2600" dirty="0"/>
              <a:t>DDI-CDI can play the role of LIM by providing a </a:t>
            </a:r>
            <a:r>
              <a:rPr lang="en-US" sz="2600" i="1" dirty="0">
                <a:solidFill>
                  <a:schemeClr val="tx1"/>
                </a:solidFill>
              </a:rPr>
              <a:t>logical model </a:t>
            </a:r>
            <a:r>
              <a:rPr lang="en-US" sz="2600" dirty="0"/>
              <a:t>in UML and multiple </a:t>
            </a:r>
            <a:r>
              <a:rPr lang="en-US" sz="2600" i="1" dirty="0">
                <a:solidFill>
                  <a:schemeClr val="tx1"/>
                </a:solidFill>
              </a:rPr>
              <a:t>machine-actionable syntax representations </a:t>
            </a:r>
            <a:r>
              <a:rPr lang="en-US" sz="2600" dirty="0">
                <a:solidFill>
                  <a:schemeClr val="tx1"/>
                </a:solidFill>
              </a:rPr>
              <a:t>including XML, </a:t>
            </a:r>
            <a:r>
              <a:rPr lang="en-US" sz="2600" dirty="0" smtClean="0">
                <a:solidFill>
                  <a:schemeClr val="tx1"/>
                </a:solidFill>
              </a:rPr>
              <a:t>RDF, </a:t>
            </a:r>
            <a:r>
              <a:rPr lang="en-US" sz="2600" dirty="0">
                <a:solidFill>
                  <a:schemeClr val="tx1"/>
                </a:solidFill>
              </a:rPr>
              <a:t>and JSON-LD to implement data </a:t>
            </a:r>
            <a:r>
              <a:rPr lang="en-US" sz="2600" dirty="0" smtClean="0"/>
              <a:t>description and processing </a:t>
            </a:r>
            <a:r>
              <a:rPr lang="en-US" sz="2600" dirty="0"/>
              <a:t>solutions and services.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5B9FDC-AF19-4DB6-A82E-36EF70EFA2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15" y="3795120"/>
            <a:ext cx="6768753" cy="2699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E7383C-197D-4CD4-9445-63F701841040}"/>
              </a:ext>
            </a:extLst>
          </p:cNvPr>
          <p:cNvSpPr/>
          <p:nvPr/>
        </p:nvSpPr>
        <p:spPr>
          <a:xfrm>
            <a:off x="4788818" y="4694178"/>
            <a:ext cx="1368152" cy="1471920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DDI-CDI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2B9446-FEC3-F441-92DD-79AA8C75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6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FD1D8-EC90-4A23-B4DF-FD082373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DDI-CDI and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71382-0AED-4A20-A667-D408B94F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93" y="1444544"/>
            <a:ext cx="7888069" cy="164211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en-CA" dirty="0"/>
              <a:t>DDI-CDI can help describing data in terms of the processes that transform it, the structures that organize </a:t>
            </a:r>
            <a:r>
              <a:rPr lang="en-CA" dirty="0" smtClean="0"/>
              <a:t>them, </a:t>
            </a:r>
            <a:r>
              <a:rPr lang="en-CA" dirty="0"/>
              <a:t>and the concepts that explain it. </a:t>
            </a:r>
          </a:p>
          <a:p>
            <a:pPr>
              <a:spcBef>
                <a:spcPts val="800"/>
              </a:spcBef>
            </a:pPr>
            <a:r>
              <a:rPr lang="en-CA" dirty="0"/>
              <a:t>DDI-CDI is especially useful for describing data as it comes into the NSOs from a variety of source, gets pre-processed and then integrated for downstream consumption.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193BD7-B881-44AE-9BD9-A376C53A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13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4014E-064C-4DB2-8285-3ED430ED2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38" y="3086662"/>
            <a:ext cx="6408712" cy="3295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19078E-03CA-4272-B9C9-DF49F8987815}"/>
              </a:ext>
            </a:extLst>
          </p:cNvPr>
          <p:cNvSpPr/>
          <p:nvPr/>
        </p:nvSpPr>
        <p:spPr>
          <a:xfrm>
            <a:off x="2628578" y="3956069"/>
            <a:ext cx="2880320" cy="1129909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DDI-CDI</a:t>
            </a:r>
          </a:p>
        </p:txBody>
      </p:sp>
    </p:spTree>
    <p:extLst>
      <p:ext uri="{BB962C8B-B14F-4D97-AF65-F5344CB8AC3E}">
        <p14:creationId xmlns:p14="http://schemas.microsoft.com/office/powerpoint/2010/main" val="40636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9811A9-D7F2-4D94-84C4-1CC6CB1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3" y="711095"/>
            <a:ext cx="7888069" cy="616311"/>
          </a:xfrm>
        </p:spPr>
        <p:txBody>
          <a:bodyPr>
            <a:noAutofit/>
          </a:bodyPr>
          <a:lstStyle/>
          <a:p>
            <a:r>
              <a:rPr lang="nb-NO" sz="4000" dirty="0"/>
              <a:t>DDI-CDI and NSOs 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se Cases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E5CAC1-F571-4DBC-A4FE-39AB2AAE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53" y="1413570"/>
            <a:ext cx="7888069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100" dirty="0"/>
              <a:t>NSOs </a:t>
            </a:r>
            <a:r>
              <a:rPr lang="en-US" sz="2100" dirty="0">
                <a:solidFill>
                  <a:schemeClr val="tx1"/>
                </a:solidFill>
              </a:rPr>
              <a:t>need to </a:t>
            </a:r>
            <a:r>
              <a:rPr lang="en-US" sz="2100" i="1" dirty="0">
                <a:solidFill>
                  <a:schemeClr val="tx1"/>
                </a:solidFill>
              </a:rPr>
              <a:t>find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i="1" dirty="0" smtClean="0">
                <a:solidFill>
                  <a:schemeClr val="tx1"/>
                </a:solidFill>
              </a:rPr>
              <a:t>acquire,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and </a:t>
            </a:r>
            <a:r>
              <a:rPr lang="en-US" sz="2100" i="1" dirty="0">
                <a:solidFill>
                  <a:schemeClr val="tx1"/>
                </a:solidFill>
              </a:rPr>
              <a:t>integrate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/>
              <a:t>data from both traditional and new sources at an ever increasing pace, while taking care of security and quality of outputs.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Data cycles are increasingly faster and Machine Learning continues to drive the need for ever increasing amounts of data.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Consequently, NSOs need new ways of </a:t>
            </a:r>
            <a:r>
              <a:rPr lang="en-US" sz="2100" dirty="0">
                <a:solidFill>
                  <a:schemeClr val="tx1"/>
                </a:solidFill>
              </a:rPr>
              <a:t>describing </a:t>
            </a:r>
            <a:r>
              <a:rPr lang="en-US" sz="2100" i="1" dirty="0">
                <a:solidFill>
                  <a:schemeClr val="tx1"/>
                </a:solidFill>
              </a:rPr>
              <a:t>data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/>
              <a:t>and the </a:t>
            </a:r>
            <a:r>
              <a:rPr lang="en-US" sz="2100" i="1" dirty="0">
                <a:solidFill>
                  <a:schemeClr val="tx1"/>
                </a:solidFill>
              </a:rPr>
              <a:t>processes</a:t>
            </a:r>
            <a:r>
              <a:rPr lang="en-US" sz="2100" dirty="0"/>
              <a:t> that produce them.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DDI-CDI can not only describe traditional well-structured data, but also data that is less structured/described at the time of capture and that becomes more structured/described as it’s processed and integrated. 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tx1"/>
                </a:solidFill>
              </a:rPr>
              <a:t>DDI-CDI accomplishes this by providing descriptive support for 1) </a:t>
            </a:r>
            <a:r>
              <a:rPr lang="en-US" sz="2100" i="1" dirty="0">
                <a:solidFill>
                  <a:schemeClr val="tx1"/>
                </a:solidFill>
              </a:rPr>
              <a:t>less structured data</a:t>
            </a:r>
            <a:r>
              <a:rPr lang="en-US" sz="2100" dirty="0">
                <a:solidFill>
                  <a:schemeClr val="tx1"/>
                </a:solidFill>
              </a:rPr>
              <a:t> like the key/value store, 2) </a:t>
            </a:r>
            <a:r>
              <a:rPr lang="en-US" sz="2100" i="1" dirty="0">
                <a:solidFill>
                  <a:schemeClr val="tx1"/>
                </a:solidFill>
              </a:rPr>
              <a:t>metadata infusion </a:t>
            </a:r>
            <a:r>
              <a:rPr lang="en-US" sz="2100" dirty="0">
                <a:solidFill>
                  <a:schemeClr val="tx1"/>
                </a:solidFill>
              </a:rPr>
              <a:t>by way of its foundational variable cascade and 3) </a:t>
            </a:r>
            <a:r>
              <a:rPr lang="en-US" sz="2100" i="1" dirty="0">
                <a:solidFill>
                  <a:schemeClr val="tx1"/>
                </a:solidFill>
              </a:rPr>
              <a:t>data transformations </a:t>
            </a:r>
            <a:r>
              <a:rPr lang="en-US" sz="2100" dirty="0">
                <a:solidFill>
                  <a:schemeClr val="tx1"/>
                </a:solidFill>
              </a:rPr>
              <a:t>by way of DDI-CDI process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B080787-4D73-F746-82C9-6789F75D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7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9811A9-D7F2-4D94-84C4-1CC6CB1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3" y="711095"/>
            <a:ext cx="8119705" cy="616311"/>
          </a:xfrm>
        </p:spPr>
        <p:txBody>
          <a:bodyPr>
            <a:noAutofit/>
          </a:bodyPr>
          <a:lstStyle/>
          <a:p>
            <a:r>
              <a:rPr lang="nb-NO" sz="4000" dirty="0"/>
              <a:t>DDI-CDI and </a:t>
            </a:r>
            <a:r>
              <a:rPr lang="en-CA" sz="4000" dirty="0"/>
              <a:t>Admin Data Processing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E5CAC1-F571-4DBC-A4FE-39AB2AAE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53" y="1413570"/>
            <a:ext cx="7888069" cy="48245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sz="2100" dirty="0">
                <a:solidFill>
                  <a:schemeClr val="tx1"/>
                </a:solidFill>
              </a:rPr>
              <a:t>Admin data files are initially stored in a </a:t>
            </a:r>
            <a:r>
              <a:rPr lang="en-CA" sz="2100" i="1" dirty="0">
                <a:solidFill>
                  <a:schemeClr val="tx1"/>
                </a:solidFill>
              </a:rPr>
              <a:t>data lake</a:t>
            </a:r>
            <a:r>
              <a:rPr lang="en-CA" sz="2100" dirty="0">
                <a:solidFill>
                  <a:schemeClr val="tx1"/>
                </a:solidFill>
              </a:rPr>
              <a:t>, go thru some </a:t>
            </a:r>
            <a:r>
              <a:rPr lang="en-CA" sz="2100" i="1" dirty="0">
                <a:solidFill>
                  <a:schemeClr val="tx1"/>
                </a:solidFill>
              </a:rPr>
              <a:t>basic validation and cleansing</a:t>
            </a:r>
            <a:r>
              <a:rPr lang="en-CA" sz="2100" dirty="0">
                <a:solidFill>
                  <a:schemeClr val="tx1"/>
                </a:solidFill>
              </a:rPr>
              <a:t>, and then are persisted with some </a:t>
            </a:r>
            <a:r>
              <a:rPr lang="en-CA" sz="2100" i="1" dirty="0">
                <a:solidFill>
                  <a:schemeClr val="tx1"/>
                </a:solidFill>
              </a:rPr>
              <a:t>preliminary schema</a:t>
            </a:r>
            <a:r>
              <a:rPr lang="en-CA" sz="2100" dirty="0">
                <a:solidFill>
                  <a:schemeClr val="tx1"/>
                </a:solidFill>
              </a:rPr>
              <a:t> information in a more structured environment for further processing.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sz="2100" dirty="0">
                <a:solidFill>
                  <a:schemeClr val="tx1"/>
                </a:solidFill>
              </a:rPr>
              <a:t>This schema information changes with each processing step as data is better understood and organized according to the processing/analysis at hand.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sz="2100" dirty="0">
                <a:solidFill>
                  <a:schemeClr val="tx1"/>
                </a:solidFill>
              </a:rPr>
              <a:t>The persisted data is then </a:t>
            </a:r>
            <a:r>
              <a:rPr lang="en-CA" sz="2100" i="1" dirty="0">
                <a:solidFill>
                  <a:schemeClr val="tx1"/>
                </a:solidFill>
              </a:rPr>
              <a:t>integrated</a:t>
            </a:r>
            <a:r>
              <a:rPr lang="en-CA" sz="2100" dirty="0">
                <a:solidFill>
                  <a:schemeClr val="tx1"/>
                </a:solidFill>
              </a:rPr>
              <a:t> with information from statistical registers. This could involve </a:t>
            </a:r>
            <a:r>
              <a:rPr lang="en-CA" sz="2100" i="1" dirty="0">
                <a:solidFill>
                  <a:schemeClr val="tx1"/>
                </a:solidFill>
              </a:rPr>
              <a:t>record linkage </a:t>
            </a:r>
            <a:r>
              <a:rPr lang="en-CA" sz="2100" dirty="0">
                <a:solidFill>
                  <a:schemeClr val="tx1"/>
                </a:solidFill>
              </a:rPr>
              <a:t>with relevant datasets.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sz="2100" dirty="0">
                <a:solidFill>
                  <a:schemeClr val="tx1"/>
                </a:solidFill>
              </a:rPr>
              <a:t>After that, the resulting data is </a:t>
            </a:r>
            <a:r>
              <a:rPr lang="en-CA" sz="2100" i="1" dirty="0">
                <a:solidFill>
                  <a:schemeClr val="tx1"/>
                </a:solidFill>
              </a:rPr>
              <a:t>de-identified</a:t>
            </a:r>
            <a:r>
              <a:rPr lang="en-CA" sz="2100" dirty="0">
                <a:solidFill>
                  <a:schemeClr val="tx1"/>
                </a:solidFill>
              </a:rPr>
              <a:t> and </a:t>
            </a:r>
            <a:r>
              <a:rPr lang="en-CA" sz="2100" i="1" dirty="0">
                <a:solidFill>
                  <a:schemeClr val="tx1"/>
                </a:solidFill>
              </a:rPr>
              <a:t>persisted</a:t>
            </a:r>
            <a:r>
              <a:rPr lang="en-CA" sz="2100" dirty="0">
                <a:solidFill>
                  <a:schemeClr val="tx1"/>
                </a:solidFill>
              </a:rPr>
              <a:t> in a </a:t>
            </a:r>
            <a:r>
              <a:rPr lang="en-CA" sz="2100" i="1" dirty="0">
                <a:solidFill>
                  <a:schemeClr val="tx1"/>
                </a:solidFill>
              </a:rPr>
              <a:t>data hub </a:t>
            </a:r>
            <a:r>
              <a:rPr lang="en-CA" sz="2100" dirty="0">
                <a:solidFill>
                  <a:schemeClr val="tx1"/>
                </a:solidFill>
              </a:rPr>
              <a:t>for consumption downstream.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sz="2100" dirty="0">
                <a:solidFill>
                  <a:schemeClr val="tx1"/>
                </a:solidFill>
              </a:rPr>
              <a:t>The process above can also include some preliminary </a:t>
            </a:r>
            <a:r>
              <a:rPr lang="en-CA" sz="2100" i="1" dirty="0">
                <a:solidFill>
                  <a:schemeClr val="tx1"/>
                </a:solidFill>
              </a:rPr>
              <a:t>data science </a:t>
            </a:r>
            <a:r>
              <a:rPr lang="en-CA" sz="2100" dirty="0">
                <a:solidFill>
                  <a:schemeClr val="tx1"/>
                </a:solidFill>
              </a:rPr>
              <a:t>step.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100" dirty="0">
                <a:solidFill>
                  <a:schemeClr val="tx1"/>
                </a:solidFill>
              </a:rPr>
              <a:t>This whole workflow and the data involved can be described in detail with the </a:t>
            </a:r>
            <a:r>
              <a:rPr lang="en-US" sz="2100" i="1" dirty="0">
                <a:solidFill>
                  <a:schemeClr val="tx1"/>
                </a:solidFill>
              </a:rPr>
              <a:t>DDI-CDI process model </a:t>
            </a:r>
            <a:r>
              <a:rPr lang="en-US" sz="2100" dirty="0">
                <a:solidFill>
                  <a:schemeClr val="tx1"/>
                </a:solidFill>
              </a:rPr>
              <a:t>and the </a:t>
            </a:r>
            <a:r>
              <a:rPr lang="en-US" sz="2100" i="1" dirty="0">
                <a:solidFill>
                  <a:schemeClr val="tx1"/>
                </a:solidFill>
              </a:rPr>
              <a:t>data description model</a:t>
            </a:r>
            <a:r>
              <a:rPr lang="en-US" sz="2100" dirty="0">
                <a:solidFill>
                  <a:schemeClr val="tx1"/>
                </a:solidFill>
              </a:rPr>
              <a:t>, respectively.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2D359DC-FEB2-A646-8EDC-06CD903B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4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FD2E9-EBE5-47AB-A4D2-BB19B1AF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>
            <a:normAutofit/>
          </a:bodyPr>
          <a:lstStyle/>
          <a:p>
            <a:r>
              <a:rPr lang="nb-NO" sz="4000" dirty="0"/>
              <a:t>DDI-CDI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Basic Data Structure Types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DFAA57-39D4-4C4A-A34E-D88606CF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557585"/>
            <a:ext cx="7888069" cy="4800237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Data Description centered on </a:t>
            </a:r>
            <a:r>
              <a:rPr lang="en-US" sz="2600" i="1" dirty="0"/>
              <a:t>Datums</a:t>
            </a:r>
            <a:r>
              <a:rPr lang="en-US" sz="2600" dirty="0"/>
              <a:t> (atomic pieces of data), organized by </a:t>
            </a:r>
            <a:r>
              <a:rPr lang="en-US" sz="2600" i="1" dirty="0"/>
              <a:t>Data Structure Components </a:t>
            </a:r>
            <a:r>
              <a:rPr lang="en-US" sz="2600" dirty="0"/>
              <a:t>(variables in a data structure), and identified by </a:t>
            </a:r>
            <a:r>
              <a:rPr lang="en-US" sz="2600" i="1" dirty="0"/>
              <a:t>Keys</a:t>
            </a:r>
            <a:r>
              <a:rPr lang="en-US" sz="2600" dirty="0"/>
              <a:t>.</a:t>
            </a:r>
          </a:p>
          <a:p>
            <a:r>
              <a:rPr lang="en-US" sz="2600" dirty="0"/>
              <a:t>Wide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Traditional rectangular unit record data sets. </a:t>
            </a:r>
            <a:r>
              <a:rPr lang="en-US" dirty="0" smtClean="0"/>
              <a:t>Rows represent records for units; columns correspond to variables.</a:t>
            </a:r>
            <a:endParaRPr lang="en-US" dirty="0"/>
          </a:p>
          <a:p>
            <a:r>
              <a:rPr lang="en-US" sz="2600" dirty="0"/>
              <a:t>Long Data</a:t>
            </a:r>
          </a:p>
          <a:p>
            <a:pPr lvl="1"/>
            <a:r>
              <a:rPr lang="en-US" dirty="0"/>
              <a:t>Each record has a unit </a:t>
            </a:r>
            <a:r>
              <a:rPr lang="en-US" dirty="0" smtClean="0"/>
              <a:t>identifier, variable identifier, value attributes, and value. There usually are multiple </a:t>
            </a:r>
            <a:r>
              <a:rPr lang="en-US" dirty="0"/>
              <a:t>records for any given unit. The structure is </a:t>
            </a:r>
            <a:r>
              <a:rPr lang="en-US" dirty="0" smtClean="0"/>
              <a:t>used, </a:t>
            </a:r>
            <a:r>
              <a:rPr lang="en-US" dirty="0"/>
              <a:t>for </a:t>
            </a:r>
            <a:r>
              <a:rPr lang="en-US" dirty="0" smtClean="0"/>
              <a:t>example, in </a:t>
            </a:r>
            <a:r>
              <a:rPr lang="en-US" dirty="0"/>
              <a:t>event </a:t>
            </a:r>
            <a:r>
              <a:rPr lang="en-US" dirty="0" smtClean="0"/>
              <a:t>data and data warehouses.</a:t>
            </a:r>
            <a:endParaRPr lang="en-US" dirty="0"/>
          </a:p>
          <a:p>
            <a:r>
              <a:rPr lang="en-US" sz="2600" dirty="0"/>
              <a:t>Key-Value Data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identifier paired with a value </a:t>
            </a:r>
            <a:r>
              <a:rPr lang="en-US" dirty="0"/>
              <a:t>(“big data</a:t>
            </a:r>
            <a:r>
              <a:rPr lang="en-US" dirty="0" smtClean="0"/>
              <a:t>”). For example, the key is a unit ID (Dan Gillman) and variable ID (gender) combination whose value is ‘M’ for male.</a:t>
            </a:r>
            <a:endParaRPr lang="en-US" dirty="0"/>
          </a:p>
          <a:p>
            <a:r>
              <a:rPr lang="en-US" sz="2600" dirty="0" smtClean="0"/>
              <a:t>Multi-Dimensional </a:t>
            </a:r>
            <a:r>
              <a:rPr lang="en-US" sz="2600" dirty="0"/>
              <a:t>Data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which represent the combinations </a:t>
            </a:r>
            <a:r>
              <a:rPr lang="en-US" dirty="0"/>
              <a:t>of one category from </a:t>
            </a:r>
            <a:r>
              <a:rPr lang="en-US" dirty="0" smtClean="0"/>
              <a:t>each of several category sets – the dimensions. </a:t>
            </a:r>
            <a:r>
              <a:rPr lang="en-US" dirty="0"/>
              <a:t>Examples are multi-dimensional cubes and time </a:t>
            </a:r>
            <a:r>
              <a:rPr lang="en-US" dirty="0" smtClean="0"/>
              <a:t>series.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322038-85D8-A948-AC20-9D94E8A5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28761" y="365389"/>
            <a:ext cx="7888069" cy="132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rmAutofit/>
          </a:bodyPr>
          <a:lstStyle/>
          <a:p>
            <a:pPr>
              <a:buSzPts val="4400"/>
            </a:pPr>
            <a:r>
              <a:rPr lang="en-US" sz="4000" dirty="0"/>
              <a:t>Data Example - Wide</a:t>
            </a:r>
            <a:endParaRPr sz="4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72B7163-996F-4C00-963C-4D41A2D6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2052"/>
            <a:ext cx="9145588" cy="27354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56C7D6C-E835-9B40-BDE5-29DA8057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96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8e518e41e_0_18"/>
          <p:cNvSpPr txBox="1">
            <a:spLocks noGrp="1"/>
          </p:cNvSpPr>
          <p:nvPr>
            <p:ph type="title"/>
          </p:nvPr>
        </p:nvSpPr>
        <p:spPr>
          <a:xfrm>
            <a:off x="628761" y="365388"/>
            <a:ext cx="7888069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sz="4000" dirty="0"/>
              <a:t>Data Example - Long</a:t>
            </a:r>
            <a:endParaRPr sz="40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218C2B3-0BEF-4041-9845-3EED0D7D2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115" y="1557586"/>
            <a:ext cx="8497357" cy="402447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3C96491-994C-D74E-86EF-216191B2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E2076-ACE8-45A2-A76B-BCC5873B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DDI-CDI and the DDI Alliance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B653782-7489-41FA-B487-570D2DC6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Data Documentation Initiative (DDI) is a membership-based alliance of data archives, data </a:t>
            </a:r>
            <a:r>
              <a:rPr lang="en-US" dirty="0" smtClean="0"/>
              <a:t>libraries, </a:t>
            </a:r>
            <a:r>
              <a:rPr lang="en-US" dirty="0"/>
              <a:t>research institutions, and government agencies</a:t>
            </a:r>
          </a:p>
          <a:p>
            <a:r>
              <a:rPr lang="en-US" dirty="0"/>
              <a:t>They have produced a series of technical specifications for data, metadata, and data management purposes</a:t>
            </a:r>
          </a:p>
          <a:p>
            <a:pPr lvl="1"/>
            <a:r>
              <a:rPr lang="en-US" dirty="0"/>
              <a:t>DDI – Codebook</a:t>
            </a:r>
          </a:p>
          <a:p>
            <a:pPr lvl="1"/>
            <a:r>
              <a:rPr lang="en-US" dirty="0"/>
              <a:t>DDI – Lifecycle</a:t>
            </a:r>
          </a:p>
          <a:p>
            <a:r>
              <a:rPr lang="en-US" dirty="0"/>
              <a:t>DDI – Cross-Domain Integration is an additional specification, designed to support new features </a:t>
            </a:r>
          </a:p>
          <a:p>
            <a:pPr lvl="1"/>
            <a:r>
              <a:rPr lang="en-US" dirty="0"/>
              <a:t>As a stand-alone specification</a:t>
            </a:r>
          </a:p>
          <a:p>
            <a:pPr lvl="1"/>
            <a:r>
              <a:rPr lang="en-US" dirty="0"/>
              <a:t>In combination with other technical specifications/models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8A1E609-3124-0A41-B5AC-E8C3A8BF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11079-81D2-4A1D-A719-70AEEAD5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Example – Key-Value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8BC894-4945-4422-9241-F56BF942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85" y="2234711"/>
            <a:ext cx="7087830" cy="44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b46ffab04_0_17"/>
          <p:cNvSpPr txBox="1">
            <a:spLocks noGrp="1"/>
          </p:cNvSpPr>
          <p:nvPr>
            <p:ph type="title"/>
          </p:nvPr>
        </p:nvSpPr>
        <p:spPr>
          <a:xfrm>
            <a:off x="251564" y="6000"/>
            <a:ext cx="8570440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sz="3600" dirty="0"/>
              <a:t>Data Example - Multidimensional and Long</a:t>
            </a:r>
            <a:endParaRPr sz="36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360A8DB-2ED5-4927-B88F-D6A96AF9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32570"/>
            <a:ext cx="9145588" cy="46206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BF346B7-61CA-864B-B192-7B5578AC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1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4E652-F2BB-4630-9132-D822301D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DDI-CDI</a:t>
            </a:r>
            <a:r>
              <a:rPr lang="en-CA" sz="4000" dirty="0"/>
              <a:t> Process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569DA0-8B09-47D5-83AC-DD3748E6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8"/>
            <a:ext cx="7888069" cy="4692816"/>
          </a:xfrm>
        </p:spPr>
        <p:txBody>
          <a:bodyPr>
            <a:normAutofit/>
          </a:bodyPr>
          <a:lstStyle/>
          <a:p>
            <a:r>
              <a:rPr lang="en-CA" sz="2000" dirty="0"/>
              <a:t>The DDI-CDI Process model can be used in statistical production in a number of ways:</a:t>
            </a:r>
          </a:p>
          <a:p>
            <a:pPr lvl="1"/>
            <a:r>
              <a:rPr lang="en-CA" sz="1800" dirty="0"/>
              <a:t>To function as an extension of both GSBPM and the GSIM Business group by providing both </a:t>
            </a:r>
            <a:r>
              <a:rPr lang="en-US" sz="1800" dirty="0"/>
              <a:t>higher-level, human-readable business process documentation and machine-actionable syntaxes;</a:t>
            </a:r>
          </a:p>
          <a:p>
            <a:pPr lvl="1"/>
            <a:r>
              <a:rPr lang="en-CA" sz="1800" dirty="0"/>
              <a:t>To describe complex statistical production processes, e.g. record linkage, admin data pre-processing, system of national accounts, at any desired granularity;</a:t>
            </a:r>
          </a:p>
          <a:p>
            <a:pPr lvl="1"/>
            <a:r>
              <a:rPr lang="en-CA" sz="1800" dirty="0"/>
              <a:t>To design reusable, parameterized steps that can include machine-actionable information flows.</a:t>
            </a:r>
          </a:p>
          <a:p>
            <a:r>
              <a:rPr lang="en-CA" sz="2000" dirty="0"/>
              <a:t>It can also map to:</a:t>
            </a:r>
          </a:p>
          <a:p>
            <a:pPr lvl="1"/>
            <a:r>
              <a:rPr lang="en-CA" sz="1800" dirty="0"/>
              <a:t>Common syntaxes used in statistical production for data transformations, cleaning, analyses, etc. e.g.: R, SAS, Stata, Python, SPSS</a:t>
            </a:r>
          </a:p>
          <a:p>
            <a:pPr lvl="1"/>
            <a:r>
              <a:rPr lang="en-US" sz="1800" dirty="0"/>
              <a:t>Other standard transformation models e.g.: Structured Data Transform Language (SDTL), Validation and Transformation Language (VTL).</a:t>
            </a: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BA5E4-86E9-413E-8520-3510EF9A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5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C00C3-026A-470E-A2EF-F9AAA6F0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DDI-CDI, GSBPM and GSIM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FC0CCC-399F-443E-855C-17002946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13570"/>
            <a:ext cx="7888069" cy="50405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DDI-CDI can also provide a level of detail that GSBPM and GSIM lack by documenting subprocesses/process steps with:</a:t>
            </a:r>
          </a:p>
          <a:p>
            <a:pPr lvl="1"/>
            <a:r>
              <a:rPr lang="en-US" dirty="0"/>
              <a:t>various control flow types, e.g. adaptive sample design; </a:t>
            </a:r>
          </a:p>
          <a:p>
            <a:pPr lvl="1"/>
            <a:r>
              <a:rPr lang="en-US" dirty="0"/>
              <a:t>two processing styles, i.e. deterministic (static flows specified in advanced </a:t>
            </a:r>
            <a:r>
              <a:rPr lang="en-US" dirty="0">
                <a:solidFill>
                  <a:schemeClr val="tx1"/>
                </a:solidFill>
              </a:rPr>
              <a:t>with control constructs</a:t>
            </a:r>
            <a:r>
              <a:rPr lang="en-US" dirty="0"/>
              <a:t>) or non-deterministic (dynamic flows adapting to external conditions </a:t>
            </a:r>
            <a:r>
              <a:rPr lang="en-US" dirty="0">
                <a:solidFill>
                  <a:schemeClr val="tx1"/>
                </a:solidFill>
              </a:rPr>
              <a:t>with rulesets, temporal logic and/or parallel processing)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information flows across process steps, e.g. linking output parameters of one step with input parameters of another;</a:t>
            </a:r>
          </a:p>
          <a:p>
            <a:pPr lvl="1"/>
            <a:r>
              <a:rPr lang="en-US" dirty="0"/>
              <a:t>lifecycle management, e.g. how information objects are versioned and managed;</a:t>
            </a:r>
          </a:p>
          <a:p>
            <a:pPr lvl="1"/>
            <a:r>
              <a:rPr lang="en-US" dirty="0"/>
              <a:t>mappings to other standards, e.g. </a:t>
            </a:r>
            <a:r>
              <a:rPr lang="en-US" dirty="0">
                <a:solidFill>
                  <a:schemeClr val="tx1"/>
                </a:solidFill>
              </a:rPr>
              <a:t>PROV/</a:t>
            </a:r>
            <a:r>
              <a:rPr lang="en-US" dirty="0"/>
              <a:t>ProvONE, Business Process Model and Notation (BPMN), Decision Model and Notation (DMN), Common Workflow Language (CWL).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D61E9E-3B69-4E6E-A518-AF93F0C8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3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C21D4-7198-4B83-BEF1-0628751E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DDI-CDI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Foundational Metadata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4F5FF-0400-42E7-9728-68802C9A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elements to be modelled – based on DDI 4 work</a:t>
            </a:r>
          </a:p>
          <a:p>
            <a:r>
              <a:rPr lang="en-US" dirty="0"/>
              <a:t>Statistical concepts and their various usages</a:t>
            </a:r>
          </a:p>
          <a:p>
            <a:r>
              <a:rPr lang="en-US" dirty="0"/>
              <a:t>Includes categories and variables and much more</a:t>
            </a:r>
          </a:p>
          <a:p>
            <a:r>
              <a:rPr lang="en-US" dirty="0"/>
              <a:t>DDI-CDI tries to adapt common terms – incorporate domain semantics</a:t>
            </a:r>
          </a:p>
          <a:p>
            <a:r>
              <a:rPr lang="en-US" dirty="0"/>
              <a:t>Important feature: The variable cascade</a:t>
            </a:r>
          </a:p>
          <a:p>
            <a:pPr lvl="1"/>
            <a:r>
              <a:rPr lang="en-US" dirty="0"/>
              <a:t>How different types of variables relate to each other</a:t>
            </a:r>
          </a:p>
          <a:p>
            <a:pPr lvl="1"/>
            <a:r>
              <a:rPr lang="en-US" dirty="0"/>
              <a:t>How they describe data creation, processing and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A303A-2D8F-A741-9C00-00720965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6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88" y="268285"/>
            <a:ext cx="8127654" cy="1325793"/>
          </a:xfrm>
        </p:spPr>
        <p:txBody>
          <a:bodyPr>
            <a:normAutofit/>
          </a:bodyPr>
          <a:lstStyle/>
          <a:p>
            <a:r>
              <a:rPr lang="sv-SE" sz="4000" dirty="0"/>
              <a:t>Comparability among variables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86043" y="1823485"/>
            <a:ext cx="1902092" cy="78133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(conceptual variable)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3714" y="5323663"/>
            <a:ext cx="1668590" cy="9388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maritalstatus2010</a:t>
            </a:r>
            <a:r>
              <a:rPr lang="sv-SE" dirty="0">
                <a:solidFill>
                  <a:schemeClr val="bg1"/>
                </a:solidFill>
              </a:rPr>
              <a:t/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(variable)</a:t>
            </a:r>
          </a:p>
        </p:txBody>
      </p:sp>
      <p:cxnSp>
        <p:nvCxnSpPr>
          <p:cNvPr id="11" name="Straight Arrow Connector 10"/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2023713" y="4355302"/>
            <a:ext cx="834296" cy="968361"/>
          </a:xfrm>
          <a:prstGeom prst="straightConnector1">
            <a:avLst/>
          </a:prstGeom>
          <a:ln w="76200">
            <a:solidFill>
              <a:schemeClr val="accent2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2" idx="0"/>
            <a:endCxn id="10" idx="2"/>
          </p:cNvCxnSpPr>
          <p:nvPr/>
        </p:nvCxnSpPr>
        <p:spPr>
          <a:xfrm flipV="1">
            <a:off x="1132257" y="4355302"/>
            <a:ext cx="891456" cy="938807"/>
          </a:xfrm>
          <a:prstGeom prst="straightConnector1">
            <a:avLst/>
          </a:prstGeom>
          <a:ln w="76200">
            <a:solidFill>
              <a:schemeClr val="accent1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2667" y="3429317"/>
            <a:ext cx="1902092" cy="925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(represented variable)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254" y="5294109"/>
            <a:ext cx="1564005" cy="96836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(variable)</a:t>
            </a:r>
          </a:p>
        </p:txBody>
      </p:sp>
      <p:cxnSp>
        <p:nvCxnSpPr>
          <p:cNvPr id="15" name="Straight Arrow Connector 14"/>
          <p:cNvCxnSpPr>
            <a:cxnSpLocks/>
            <a:stCxn id="10" idx="0"/>
            <a:endCxn id="8" idx="2"/>
          </p:cNvCxnSpPr>
          <p:nvPr/>
        </p:nvCxnSpPr>
        <p:spPr>
          <a:xfrm flipV="1">
            <a:off x="2023713" y="2604821"/>
            <a:ext cx="1313376" cy="82449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10583" y="5251725"/>
            <a:ext cx="1742331" cy="1010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maritalstatus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2018</a:t>
            </a:r>
            <a:r>
              <a:rPr lang="sv-SE" dirty="0">
                <a:solidFill>
                  <a:schemeClr val="bg1"/>
                </a:solidFill>
              </a:rPr>
              <a:t/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(variable)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42423" y="3429317"/>
            <a:ext cx="2163029" cy="925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maritalstatusplus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(represented variable)</a:t>
            </a:r>
          </a:p>
        </p:txBody>
      </p:sp>
      <p:cxnSp>
        <p:nvCxnSpPr>
          <p:cNvPr id="23" name="Straight Arrow Connector 22"/>
          <p:cNvCxnSpPr>
            <a:cxnSpLocks/>
            <a:stCxn id="21" idx="0"/>
            <a:endCxn id="22" idx="2"/>
          </p:cNvCxnSpPr>
          <p:nvPr/>
        </p:nvCxnSpPr>
        <p:spPr>
          <a:xfrm flipH="1" flipV="1">
            <a:off x="4723938" y="4355302"/>
            <a:ext cx="57811" cy="896423"/>
          </a:xfrm>
          <a:prstGeom prst="straightConnector1">
            <a:avLst/>
          </a:prstGeom>
          <a:ln w="76200">
            <a:solidFill>
              <a:schemeClr val="accent4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22" idx="0"/>
            <a:endCxn id="8" idx="2"/>
          </p:cNvCxnSpPr>
          <p:nvPr/>
        </p:nvCxnSpPr>
        <p:spPr>
          <a:xfrm flipH="1" flipV="1">
            <a:off x="3337089" y="2604821"/>
            <a:ext cx="1386849" cy="82449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232242" y="3473635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/>
              <a:t>Represented variable</a:t>
            </a:r>
          </a:p>
          <a:p>
            <a:r>
              <a:rPr lang="sv-SE" dirty="0"/>
              <a:t>Common variable specification with a </a:t>
            </a:r>
            <a:r>
              <a:rPr lang="sv-SE" i="1" dirty="0"/>
              <a:t>code representation</a:t>
            </a:r>
            <a:r>
              <a:rPr lang="sv-SE" dirty="0"/>
              <a:t>  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75966" y="3141762"/>
            <a:ext cx="8603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50256" y="4954184"/>
            <a:ext cx="8603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32242" y="1594079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/>
              <a:t>Conceptual variable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Common variable specification without a representation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32242" y="5251725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/>
              <a:t>Variable</a:t>
            </a:r>
          </a:p>
          <a:p>
            <a:r>
              <a:rPr lang="sv-SE" dirty="0"/>
              <a:t>Variable specification within a dataset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629913-FAB5-0044-A1AA-BBA9DC15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9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1A499-2507-4F37-982D-239444E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Current Status/Timeline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75C06-06AB-4CE2-BE05-35658171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701602"/>
            <a:ext cx="7888069" cy="4352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review period ongoing through July 2020</a:t>
            </a:r>
          </a:p>
          <a:p>
            <a:r>
              <a:rPr lang="en-US" dirty="0"/>
              <a:t>Series of webinars to recruit meaningful review from other domains</a:t>
            </a:r>
          </a:p>
          <a:p>
            <a:pPr lvl="1"/>
            <a:r>
              <a:rPr lang="en-US" dirty="0"/>
              <a:t>CODATA is supporting this activity</a:t>
            </a:r>
          </a:p>
          <a:p>
            <a:r>
              <a:rPr lang="en-US" dirty="0"/>
              <a:t>Revised review version released in September 2020</a:t>
            </a:r>
          </a:p>
          <a:p>
            <a:r>
              <a:rPr lang="en-US" dirty="0"/>
              <a:t>Focused review at intensive Dagstuhl workshop or virtual equivalent</a:t>
            </a:r>
          </a:p>
          <a:p>
            <a:pPr lvl="1"/>
            <a:r>
              <a:rPr lang="en-US" dirty="0"/>
              <a:t>CODATA has offered to convene a working group of reviewers from external domains to feed requirements into MRT</a:t>
            </a:r>
          </a:p>
          <a:p>
            <a:r>
              <a:rPr lang="en-US" dirty="0"/>
              <a:t>First production release early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203B7F-D5F1-BA4F-9295-CBCFD781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5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F7B000-8BE2-463C-8BDF-043A01DB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Review by “External” Domains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F00A74D-D8D7-4BE8-B539-BA66E16D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8"/>
            <a:ext cx="7888069" cy="500879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2600" dirty="0"/>
              <a:t>We will be conducting webinars among several domains to recruit reviewers from outside the traditional DDI community:</a:t>
            </a:r>
          </a:p>
          <a:p>
            <a:r>
              <a:rPr lang="en-US" sz="2600" dirty="0"/>
              <a:t>Health/Infectious Disease</a:t>
            </a:r>
          </a:p>
          <a:p>
            <a:r>
              <a:rPr lang="en-US" sz="2600" dirty="0"/>
              <a:t>Earth sciences</a:t>
            </a:r>
          </a:p>
          <a:p>
            <a:r>
              <a:rPr lang="en-US" sz="2600" dirty="0"/>
              <a:t>Life Sciences</a:t>
            </a:r>
          </a:p>
          <a:p>
            <a:r>
              <a:rPr lang="en-US" sz="2600" dirty="0"/>
              <a:t>Engineering</a:t>
            </a:r>
          </a:p>
          <a:p>
            <a:r>
              <a:rPr lang="en-US" sz="2600" dirty="0"/>
              <a:t>Physical sciences</a:t>
            </a:r>
          </a:p>
          <a:p>
            <a:r>
              <a:rPr lang="en-US" sz="2600" dirty="0"/>
              <a:t>Sustainable Development Goals (SDGs) and other policy monitoring indicators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8A186F-FEFE-A34D-9DBF-7C1CAEBF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B7D4F-594D-4307-A40F-683D20B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8" y="652037"/>
            <a:ext cx="7888069" cy="688320"/>
          </a:xfrm>
        </p:spPr>
        <p:txBody>
          <a:bodyPr>
            <a:noAutofit/>
          </a:bodyPr>
          <a:lstStyle/>
          <a:p>
            <a:r>
              <a:rPr lang="en-US" sz="4000" dirty="0"/>
              <a:t>Further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E26CB9-427A-40A4-BFBE-D21EB6D4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8" y="1485579"/>
            <a:ext cx="7888069" cy="5040559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n-US" dirty="0"/>
              <a:t>Groups will be convened to discuss the following topics in follow-up meetings:</a:t>
            </a:r>
          </a:p>
          <a:p>
            <a:r>
              <a:rPr lang="en-US" dirty="0"/>
              <a:t>Data Description related content</a:t>
            </a:r>
          </a:p>
          <a:p>
            <a:r>
              <a:rPr lang="en-US" dirty="0"/>
              <a:t>Transformation between data structures</a:t>
            </a:r>
          </a:p>
          <a:p>
            <a:r>
              <a:rPr lang="en-US" dirty="0"/>
              <a:t>The Variable Cascade for comparison and harmonization purposes</a:t>
            </a:r>
          </a:p>
          <a:p>
            <a:r>
              <a:rPr lang="en-US" dirty="0"/>
              <a:t>Process/provenance</a:t>
            </a:r>
          </a:p>
          <a:p>
            <a:r>
              <a:rPr lang="en-US" dirty="0"/>
              <a:t>Model related topics – UML/XMI</a:t>
            </a:r>
          </a:p>
          <a:p>
            <a:r>
              <a:rPr lang="en-US" dirty="0"/>
              <a:t>Relationship between DDI-CDI and other standards</a:t>
            </a:r>
          </a:p>
          <a:p>
            <a:pPr marL="50800" indent="0">
              <a:buNone/>
            </a:pPr>
            <a:r>
              <a:rPr lang="en-US" dirty="0"/>
              <a:t>Please get back to us if you would be interested to discuss these topics with us, or if you have further ideas.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900E70-51BE-A149-A124-35CFE1B0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1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DDI-CDI review page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at </a:t>
            </a:r>
            <a:r>
              <a:rPr lang="nb-NO" u="sng" dirty="0">
                <a:hlinkClick r:id="rId2"/>
              </a:rPr>
              <a:t>https://ddi-alliance.atlassian.net/wiki/x/IQBPMw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FBFB1C-35DD-644A-8401-7D7B8223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16818-1888-4787-A403-F327A21D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63" y="1065284"/>
            <a:ext cx="4807995" cy="4730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1D8325-52D9-4870-8DCF-8A20CDEC01F6}"/>
              </a:ext>
            </a:extLst>
          </p:cNvPr>
          <p:cNvSpPr txBox="1"/>
          <p:nvPr/>
        </p:nvSpPr>
        <p:spPr>
          <a:xfrm>
            <a:off x="2604127" y="3537839"/>
            <a:ext cx="3775266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 dirty="0">
                <a:latin typeface="OCR A Extended" panose="02010509020102010303" pitchFamily="50" charset="0"/>
              </a:rPr>
              <a:t>TO REVIEW DDI-CDI!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41F022-0528-574A-9129-F8575462CD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96C6F80-727F-41F3-9ACE-00259AF3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Things First…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D07FAC1-079F-4F5B-BD1B-B23825F3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The Intro document (for a brief summary):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 </a:t>
            </a:r>
            <a:r>
              <a:rPr lang="en-US" u="sng" dirty="0">
                <a:hlinkClick r:id="rId2"/>
              </a:rPr>
              <a:t>https://ddi-alliance.atlassian.net/wiki/download/attachments/860815393/Part_1_DDI-CDI_Intro_PR_1.pdf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E6B7B8F-A7FE-244D-AF49-3690C470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1" y="1915056"/>
            <a:ext cx="8961077" cy="3772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68993" y="1071043"/>
            <a:ext cx="8892178" cy="923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1" dirty="0"/>
              <a:t>DDI-CDI Review page at </a:t>
            </a:r>
            <a:r>
              <a:rPr lang="nb-NO" sz="1800" u="sng" dirty="0">
                <a:hlinkClick r:id="rId3"/>
              </a:rPr>
              <a:t>https://ddi-alliance.atlassian.net/wiki/x/IQBPMw</a:t>
            </a:r>
            <a:endParaRPr lang="nb-NO" sz="1800" dirty="0"/>
          </a:p>
          <a:p>
            <a:endParaRPr lang="nb-NO" sz="2701" dirty="0"/>
          </a:p>
        </p:txBody>
      </p:sp>
      <p:sp>
        <p:nvSpPr>
          <p:cNvPr id="8" name="Oval 7"/>
          <p:cNvSpPr/>
          <p:nvPr/>
        </p:nvSpPr>
        <p:spPr>
          <a:xfrm>
            <a:off x="6451927" y="2951080"/>
            <a:ext cx="714499" cy="528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9" name="TextBox 8"/>
          <p:cNvSpPr txBox="1"/>
          <p:nvPr/>
        </p:nvSpPr>
        <p:spPr>
          <a:xfrm>
            <a:off x="7495096" y="4009400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Post comment</a:t>
            </a:r>
            <a:endParaRPr lang="nb-NO" sz="1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923496" y="3479810"/>
            <a:ext cx="571599" cy="52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43379" y="4981933"/>
            <a:ext cx="714499" cy="385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757370" y="5160560"/>
            <a:ext cx="524230" cy="57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81600" y="5598718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Download package</a:t>
            </a:r>
            <a:endParaRPr lang="nb-NO" sz="1200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267" y="4774728"/>
            <a:ext cx="714499" cy="385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8" name="TextBox 17"/>
          <p:cNvSpPr txBox="1"/>
          <p:nvPr/>
        </p:nvSpPr>
        <p:spPr>
          <a:xfrm>
            <a:off x="2919658" y="5590864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Access package content from index page </a:t>
            </a:r>
            <a:endParaRPr lang="nb-NO" sz="12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2393573" y="5284146"/>
            <a:ext cx="526085" cy="44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8D5FC24-9DE3-EC47-AE98-93580652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6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570" y="982990"/>
            <a:ext cx="7787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DDI-CDI Review page - Overview of Content</a:t>
            </a:r>
            <a:endParaRPr lang="nb-NO" sz="30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BE7FD6D2-F33C-4E1D-8ABC-BB86098E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" y="1845618"/>
            <a:ext cx="9145588" cy="46965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A97ACDE-EAE9-8C43-856E-877D80B9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1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8" y="584897"/>
            <a:ext cx="8816918" cy="994345"/>
          </a:xfrm>
        </p:spPr>
        <p:txBody>
          <a:bodyPr>
            <a:noAutofit/>
          </a:bodyPr>
          <a:lstStyle/>
          <a:p>
            <a:r>
              <a:rPr lang="en-US" sz="3600" dirty="0"/>
              <a:t>The DDI-CDI Review Package (when downloaded and unzipped)</a:t>
            </a:r>
            <a:endParaRPr lang="nb-NO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27244F-5467-4BBE-8780-7284C005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7" y="1593119"/>
            <a:ext cx="9027641" cy="39127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AFD533-B3B5-0C4B-BED0-78CAE45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0" y="488198"/>
            <a:ext cx="7888069" cy="994345"/>
          </a:xfrm>
        </p:spPr>
        <p:txBody>
          <a:bodyPr>
            <a:normAutofit/>
          </a:bodyPr>
          <a:lstStyle/>
          <a:p>
            <a:r>
              <a:rPr lang="en-US" sz="3100" dirty="0"/>
              <a:t>Comments Page (from Review Page)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200" dirty="0">
                <a:hlinkClick r:id="rId2"/>
              </a:rPr>
              <a:t>https://ddi-alliance.atlassian.net/wiki/spaces/DDI4/pages/897155138/DDI-CDI+Comments</a:t>
            </a:r>
            <a:r>
              <a:rPr lang="en-US" sz="1200" dirty="0"/>
              <a:t/>
            </a:r>
            <a:br>
              <a:rPr lang="en-US" sz="1200" dirty="0"/>
            </a:br>
            <a:endParaRPr lang="nb-NO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07" y="1014486"/>
            <a:ext cx="2729386" cy="1982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4"/>
          <a:srcRect l="30546" t="825" r="5662" b="6180"/>
          <a:stretch/>
        </p:blipFill>
        <p:spPr bwMode="auto">
          <a:xfrm>
            <a:off x="753796" y="2268732"/>
            <a:ext cx="3841147" cy="3361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136053" y="3122559"/>
            <a:ext cx="1693363" cy="228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29418" y="3236880"/>
            <a:ext cx="1864841" cy="1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4972" y="3131803"/>
            <a:ext cx="6623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Access to Jira issue tracker for DDI-CDI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0478" y="3409430"/>
            <a:ext cx="543020" cy="177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43498" y="3491306"/>
            <a:ext cx="2550761" cy="2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4259" y="3418673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Guidelines to filing an issue in Jira 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64842" y="3626838"/>
            <a:ext cx="278656" cy="177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4351302" y="5015018"/>
            <a:ext cx="435842" cy="1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7144" y="4899581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View filed issues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9DDC3F8-2FBB-497B-9F79-AA08BFEA16AA}"/>
              </a:ext>
            </a:extLst>
          </p:cNvPr>
          <p:cNvSpPr txBox="1"/>
          <p:nvPr/>
        </p:nvSpPr>
        <p:spPr>
          <a:xfrm>
            <a:off x="4828051" y="3679494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File issues by e-mail</a:t>
            </a:r>
            <a:endParaRPr lang="nb-NO" sz="105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81A56DE-A162-4F0E-89EE-40FECA86B41D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242817" y="3763910"/>
            <a:ext cx="2585234" cy="4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FD07EE-0B7B-6040-AEDE-10181A97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2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35493-B48C-42B3-87F7-459654C0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In-Depth Engagement…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F8A1F-5A9D-4456-9049-C9F537815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serious about review and implementation of DDI-CDI, you can also:</a:t>
            </a:r>
          </a:p>
          <a:p>
            <a:pPr lvl="1"/>
            <a:r>
              <a:rPr lang="en-US" dirty="0"/>
              <a:t>Contact us and discuss your planned implementation</a:t>
            </a:r>
          </a:p>
          <a:p>
            <a:pPr lvl="1"/>
            <a:r>
              <a:rPr lang="en-US" dirty="0"/>
              <a:t>Engage in detailed technical review with MRT members</a:t>
            </a:r>
          </a:p>
          <a:p>
            <a:pPr lvl="1"/>
            <a:r>
              <a:rPr lang="en-US" dirty="0"/>
              <a:t>Implement the revised specification prior to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Further detail on data description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description webinars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bit.ly/DDI-CDI-data-description</a:t>
            </a:r>
            <a:endParaRPr lang="en-US" dirty="0" smtClean="0"/>
          </a:p>
          <a:p>
            <a:pPr lvl="1"/>
            <a:r>
              <a:rPr lang="en-US" dirty="0" smtClean="0"/>
              <a:t>August 12 @ 1400 UTC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DE97FF-6AD1-D243-9880-F1A1594A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2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386" y="4581922"/>
            <a:ext cx="7678066" cy="1791011"/>
          </a:xfrm>
        </p:spPr>
        <p:txBody>
          <a:bodyPr>
            <a:noAutofit/>
          </a:bodyPr>
          <a:lstStyle/>
          <a:p>
            <a:r>
              <a:rPr lang="en-US" sz="3200" dirty="0"/>
              <a:t>Your comments to the DDI-CDI are appreciated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/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Review page: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nb-NO" sz="3200" u="sng" dirty="0">
                <a:hlinkClick r:id="rId2"/>
              </a:rPr>
              <a:t>https://ddi-alliance.atlassian.net/wiki/x/IQBPMw</a:t>
            </a:r>
            <a:r>
              <a:rPr lang="en-US" sz="3200" dirty="0">
                <a:sym typeface="Wingdings" panose="05000000000000000000" pitchFamily="2" charset="2"/>
              </a:rPr>
              <a:t/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/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Contact: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/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  <a:hlinkClick r:id="rId3"/>
              </a:rPr>
              <a:t>ddi-cdi@googlegroups.com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/>
            </a:r>
            <a:b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  <a:hlinkClick r:id="rId4"/>
              </a:rPr>
              <a:t>joachim.wackerow@gesis.org</a:t>
            </a:r>
            <a: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/>
            </a:r>
            <a:b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endParaRPr lang="nb-NO" sz="32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7F754B-D1AC-2047-B912-CD1183C8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44A2E-E2E3-41B0-973A-BD6FFBBC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DC1DBC-2633-4497-88BC-8421287D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MRT and DDI 4 Core</a:t>
            </a:r>
          </a:p>
          <a:p>
            <a:r>
              <a:rPr lang="en-US" dirty="0"/>
              <a:t>Group and Events</a:t>
            </a:r>
          </a:p>
          <a:p>
            <a:r>
              <a:rPr lang="en-US" dirty="0"/>
              <a:t>DDI-CDI within the DDI Product Suite</a:t>
            </a:r>
          </a:p>
          <a:p>
            <a:r>
              <a:rPr lang="en-US" dirty="0"/>
              <a:t>DDI-CDI Features</a:t>
            </a:r>
          </a:p>
          <a:p>
            <a:r>
              <a:rPr lang="en-US" dirty="0"/>
              <a:t>DDI-CDI Alignment with Other Standards</a:t>
            </a:r>
          </a:p>
          <a:p>
            <a:r>
              <a:rPr lang="en-US" dirty="0"/>
              <a:t>Implementations of DDI-CDI</a:t>
            </a:r>
          </a:p>
          <a:p>
            <a:r>
              <a:rPr lang="en-US" dirty="0"/>
              <a:t>Current Status: The Public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D30768-DED8-DE42-87DC-5DB13336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4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707D7-A4E0-4976-8642-5AB8A16F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History: MRT and DDI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F92C3D-0244-4BC1-961B-03338CBE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826048"/>
            <a:ext cx="7976481" cy="43523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European DDI User Group Meeting (EDDI-2018, Berlin)</a:t>
            </a:r>
          </a:p>
          <a:p>
            <a:pPr lvl="1"/>
            <a:r>
              <a:rPr lang="en-US" dirty="0" smtClean="0"/>
              <a:t>Special DDI Moving Forward meeting</a:t>
            </a:r>
            <a:r>
              <a:rPr lang="en-US" dirty="0"/>
              <a:t> </a:t>
            </a:r>
            <a:r>
              <a:rPr lang="en-US" dirty="0" smtClean="0"/>
              <a:t>– agreement to …</a:t>
            </a:r>
          </a:p>
          <a:p>
            <a:pPr lvl="2"/>
            <a:r>
              <a:rPr lang="en-US" dirty="0" smtClean="0"/>
              <a:t>Release </a:t>
            </a:r>
            <a:r>
              <a:rPr lang="en-US" dirty="0"/>
              <a:t>“core” of the next-generation/model based DDI work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1-year timeframe was proposed</a:t>
            </a:r>
          </a:p>
          <a:p>
            <a:r>
              <a:rPr lang="en-US" dirty="0" smtClean="0"/>
              <a:t>Modelling</a:t>
            </a:r>
            <a:r>
              <a:rPr lang="en-US" dirty="0"/>
              <a:t>, </a:t>
            </a:r>
            <a:r>
              <a:rPr lang="en-US" dirty="0" smtClean="0"/>
              <a:t>Representation, </a:t>
            </a:r>
            <a:r>
              <a:rPr lang="en-US" dirty="0"/>
              <a:t>and Testing (MRT) group </a:t>
            </a:r>
          </a:p>
          <a:p>
            <a:pPr lvl="1"/>
            <a:r>
              <a:rPr lang="en-US" dirty="0" smtClean="0"/>
              <a:t>formed </a:t>
            </a:r>
            <a:r>
              <a:rPr lang="en-US" dirty="0"/>
              <a:t>in early 2019</a:t>
            </a:r>
          </a:p>
          <a:p>
            <a:r>
              <a:rPr lang="en-US" dirty="0"/>
              <a:t>The working process was to base models on implementations, tested against real-world use cases</a:t>
            </a:r>
          </a:p>
          <a:p>
            <a:pPr lvl="1"/>
            <a:r>
              <a:rPr lang="en-US" dirty="0"/>
              <a:t>ALPHA Network</a:t>
            </a:r>
          </a:p>
          <a:p>
            <a:pPr lvl="1"/>
            <a:r>
              <a:rPr lang="en-US" dirty="0"/>
              <a:t>DDI R Libraries</a:t>
            </a:r>
          </a:p>
          <a:p>
            <a:pPr lvl="1"/>
            <a:r>
              <a:rPr lang="en-US" dirty="0" smtClean="0"/>
              <a:t>BLS time series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52B78C-424C-F748-9D1F-391D2C7C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4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05101-C48F-4F6B-B73D-7E8FBB58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Group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E359C-EA5A-46C2-83E1-0FCA6DD9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MRT – small (9 members); meets at least weekly</a:t>
            </a:r>
          </a:p>
          <a:p>
            <a:r>
              <a:rPr lang="en-US" dirty="0"/>
              <a:t>No </a:t>
            </a:r>
            <a:r>
              <a:rPr lang="en-US" dirty="0" smtClean="0"/>
              <a:t>turnover</a:t>
            </a:r>
            <a:r>
              <a:rPr lang="en-US" dirty="0"/>
              <a:t>; g</a:t>
            </a:r>
            <a:r>
              <a:rPr lang="en-US" dirty="0" smtClean="0"/>
              <a:t>oing </a:t>
            </a:r>
            <a:r>
              <a:rPr lang="en-US" dirty="0"/>
              <a:t>over a year</a:t>
            </a:r>
          </a:p>
          <a:p>
            <a:r>
              <a:rPr lang="en-US" dirty="0" smtClean="0"/>
              <a:t>Extremely </a:t>
            </a:r>
            <a:r>
              <a:rPr lang="en-US" dirty="0"/>
              <a:t>focused and disciplined</a:t>
            </a:r>
          </a:p>
          <a:p>
            <a:r>
              <a:rPr lang="en-US" dirty="0"/>
              <a:t>Ottawa Sprint in </a:t>
            </a:r>
            <a:r>
              <a:rPr lang="en-US" dirty="0" smtClean="0"/>
              <a:t>week prior to NADDI </a:t>
            </a:r>
            <a:r>
              <a:rPr lang="en-US" dirty="0"/>
              <a:t>2019</a:t>
            </a:r>
          </a:p>
          <a:p>
            <a:r>
              <a:rPr lang="en-US" dirty="0" err="1"/>
              <a:t>Dagstuhl</a:t>
            </a:r>
            <a:r>
              <a:rPr lang="en-US" dirty="0"/>
              <a:t> Sprint in October 2019</a:t>
            </a:r>
          </a:p>
          <a:p>
            <a:r>
              <a:rPr lang="en-US" dirty="0"/>
              <a:t>Public Review Release April 2020</a:t>
            </a:r>
          </a:p>
          <a:p>
            <a:r>
              <a:rPr lang="en-US" dirty="0" smtClean="0"/>
              <a:t>Emphasize communications within DDI Alliance</a:t>
            </a:r>
          </a:p>
          <a:p>
            <a:pPr lvl="1"/>
            <a:r>
              <a:rPr lang="en-US" dirty="0" smtClean="0"/>
              <a:t>Management		Technical committee</a:t>
            </a:r>
          </a:p>
          <a:p>
            <a:pPr lvl="1"/>
            <a:r>
              <a:rPr lang="en-US" dirty="0" smtClean="0"/>
              <a:t>Marketing		Training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F9CED-E6F0-0142-A81C-995435EC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 txBox="1">
            <a:spLocks noGrp="1"/>
          </p:cNvSpPr>
          <p:nvPr>
            <p:ph type="title"/>
          </p:nvPr>
        </p:nvSpPr>
        <p:spPr>
          <a:xfrm>
            <a:off x="1614940" y="1153349"/>
            <a:ext cx="5915709" cy="7459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8450" tIns="29218" rIns="58450" bIns="29218" rtlCol="0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MRT Members</a:t>
            </a:r>
            <a:endParaRPr dirty="0"/>
          </a:p>
        </p:txBody>
      </p:sp>
      <p:sp>
        <p:nvSpPr>
          <p:cNvPr id="335" name="Google Shape;335;p9"/>
          <p:cNvSpPr txBox="1">
            <a:spLocks noGrp="1"/>
          </p:cNvSpPr>
          <p:nvPr>
            <p:ph type="body" idx="1"/>
          </p:nvPr>
        </p:nvSpPr>
        <p:spPr>
          <a:xfrm>
            <a:off x="1386625" y="1899333"/>
            <a:ext cx="1823150" cy="343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8450" tIns="29218" rIns="58450" bIns="29218" rtlCol="0" anchor="t" anchorCtr="0">
            <a:normAutofit fontScale="47500" lnSpcReduction="20000"/>
          </a:bodyPr>
          <a:lstStyle/>
          <a:p>
            <a:pPr marL="146143" indent="-32476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chemeClr val="tx1"/>
                </a:solidFill>
              </a:rPr>
              <a:t>Back row, from left: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Joachim </a:t>
            </a:r>
            <a:r>
              <a:rPr lang="en-US" dirty="0" err="1">
                <a:solidFill>
                  <a:schemeClr val="tx1"/>
                </a:solidFill>
              </a:rPr>
              <a:t>Wackerow</a:t>
            </a:r>
            <a:r>
              <a:rPr lang="en-US" dirty="0">
                <a:solidFill>
                  <a:schemeClr val="tx1"/>
                </a:solidFill>
              </a:rPr>
              <a:t> Dan Gillman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Larry Hoyle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Arofan Gregory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Jay Greenfield</a:t>
            </a:r>
          </a:p>
          <a:p>
            <a:pPr marL="146143" indent="-32476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chemeClr val="tx1"/>
                </a:solidFill>
              </a:rPr>
              <a:t>Front row, from left: </a:t>
            </a:r>
            <a:r>
              <a:rPr lang="en-US" dirty="0">
                <a:solidFill>
                  <a:schemeClr val="tx1"/>
                </a:solidFill>
              </a:rPr>
              <a:t>Hilde </a:t>
            </a:r>
            <a:r>
              <a:rPr lang="en-US" dirty="0" err="1">
                <a:solidFill>
                  <a:schemeClr val="tx1"/>
                </a:solidFill>
              </a:rPr>
              <a:t>Orten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Flavio Rizzolo</a:t>
            </a:r>
          </a:p>
          <a:p>
            <a:pPr marL="146143" indent="-32476">
              <a:lnSpc>
                <a:spcPct val="150000"/>
              </a:lnSpc>
              <a:spcBef>
                <a:spcPts val="0"/>
              </a:spcBef>
              <a:buNone/>
            </a:pPr>
            <a:r>
              <a:rPr lang="de-DE" b="1" i="1" dirty="0">
                <a:solidFill>
                  <a:schemeClr val="tx1"/>
                </a:solidFill>
              </a:rPr>
              <a:t>Not in picture: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146143" indent="-32476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Oliver Hopt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Wendy Thomas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146143" indent="-32476">
              <a:lnSpc>
                <a:spcPct val="150000"/>
              </a:lnSpc>
              <a:spcBef>
                <a:spcPts val="0"/>
              </a:spcBef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86" y="1899333"/>
            <a:ext cx="4400166" cy="296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43535" y="5090888"/>
            <a:ext cx="3281671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3" dirty="0">
                <a:hlinkClick r:id="rId4"/>
              </a:rPr>
              <a:t>https://ddi-alliance.atlassian.net/wiki/spaces/DDI4/pages/707624961/Dagstuhl+Sprint+October+2019</a:t>
            </a:r>
            <a:r>
              <a:rPr lang="en-US" sz="56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3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07A8D-ED88-4CD8-AAF1-87D5C442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Evolution in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B4B6E-4E37-452C-BB6D-4FA6556DB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DDI-CDI was expected to be the “core” of a model-driven DDI </a:t>
            </a:r>
          </a:p>
          <a:p>
            <a:pPr lvl="1"/>
            <a:r>
              <a:rPr lang="en-US" dirty="0"/>
              <a:t>A “next generation” after DDI-Lifecycle</a:t>
            </a:r>
          </a:p>
          <a:p>
            <a:r>
              <a:rPr lang="en-US" dirty="0"/>
              <a:t>Implementation cases showed that something else was needed: a focus on data provenance and data integration</a:t>
            </a:r>
          </a:p>
          <a:p>
            <a:r>
              <a:rPr lang="en-US" dirty="0"/>
              <a:t>DDI-CDI has emerged as a </a:t>
            </a:r>
            <a:r>
              <a:rPr lang="en-US" i="1" dirty="0"/>
              <a:t>companion</a:t>
            </a:r>
            <a:r>
              <a:rPr lang="en-US" dirty="0"/>
              <a:t> to DDI-Codebook and DDI-Lifecycle, not a replacement for them</a:t>
            </a:r>
          </a:p>
          <a:p>
            <a:r>
              <a:rPr lang="en-US" dirty="0"/>
              <a:t>The Social, Behavioral, and Economic (SBE) community needs better data integration tools</a:t>
            </a:r>
          </a:p>
          <a:p>
            <a:pPr lvl="1"/>
            <a:r>
              <a:rPr lang="en-US" dirty="0"/>
              <a:t>So do other domains!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D6ACD4-D697-1B49-92F0-B5CA1F18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1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FC8FC-2420-4733-A3E9-600A12AF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>
            <a:normAutofit/>
          </a:bodyPr>
          <a:lstStyle/>
          <a:p>
            <a:r>
              <a:rPr lang="en-US" sz="4000" dirty="0"/>
              <a:t>Real-World Trends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13ED0-122C-43BE-820A-18D1F853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9"/>
            <a:ext cx="7888069" cy="47525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en-US" sz="2700" dirty="0"/>
              <a:t>Several changes have taken place in recent years which impact the requirements for DDI-CDI</a:t>
            </a:r>
          </a:p>
          <a:p>
            <a:pPr lvl="1"/>
            <a:r>
              <a:rPr lang="en-US" dirty="0"/>
              <a:t>Larger research projects using data sometimes coming from external domains</a:t>
            </a:r>
          </a:p>
          <a:p>
            <a:pPr lvl="1"/>
            <a:r>
              <a:rPr lang="en-US" b="1" dirty="0"/>
              <a:t>More</a:t>
            </a:r>
            <a:r>
              <a:rPr lang="en-US" dirty="0"/>
              <a:t> data, coming from a wider range of sources</a:t>
            </a:r>
          </a:p>
          <a:p>
            <a:pPr lvl="1"/>
            <a:r>
              <a:rPr lang="en-US" dirty="0"/>
              <a:t>Increased ability to compute with data (Machine Learning, etc.)</a:t>
            </a:r>
          </a:p>
          <a:p>
            <a:r>
              <a:rPr lang="en-US" sz="2700" dirty="0"/>
              <a:t>These changes result in requirements for data/metadata management</a:t>
            </a:r>
          </a:p>
          <a:p>
            <a:pPr lvl="1"/>
            <a:r>
              <a:rPr lang="en-US" dirty="0"/>
              <a:t>More complete, machine-actionable metadata is needed</a:t>
            </a:r>
          </a:p>
          <a:p>
            <a:pPr lvl="1"/>
            <a:r>
              <a:rPr lang="en-US" dirty="0"/>
              <a:t>Improved “context” for data is needed (provenance, semantics)</a:t>
            </a:r>
          </a:p>
          <a:p>
            <a:pPr lvl="1"/>
            <a:r>
              <a:rPr lang="en-US" dirty="0"/>
              <a:t>New data formats/structures must be described and integrated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broader range of technology platforms require support </a:t>
            </a:r>
            <a:r>
              <a:rPr lang="en-US" dirty="0">
                <a:solidFill>
                  <a:schemeClr val="tx1"/>
                </a:solidFill>
              </a:rPr>
              <a:t>(cloud, virtualization, analytics, AI, Internet of Things,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15FB70-82CC-B84A-9009-044236E4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7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81E223AA69449B3C863DC79B2798C" ma:contentTypeVersion="8" ma:contentTypeDescription="Create a new document." ma:contentTypeScope="" ma:versionID="db0b0f05df62c29ce08f8f8828bc869a">
  <xsd:schema xmlns:xsd="http://www.w3.org/2001/XMLSchema" xmlns:xs="http://www.w3.org/2001/XMLSchema" xmlns:p="http://schemas.microsoft.com/office/2006/metadata/properties" xmlns:ns2="268bfd4f-de28-4755-9fda-5aa464fdfe3e" targetNamespace="http://schemas.microsoft.com/office/2006/metadata/properties" ma:root="true" ma:fieldsID="0e71ace1bc3ab36ea58d8d3ac66c6ad8" ns2:_="">
    <xsd:import namespace="268bfd4f-de28-4755-9fda-5aa464fdf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fd4f-de28-4755-9fda-5aa464fdf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CBC1-B3AF-43DF-BA9E-8612856A0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bfd4f-de28-4755-9fda-5aa464fdf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ED2EC-A125-4BBF-8E96-FDFF3FA9B20B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268bfd4f-de28-4755-9fda-5aa464fdfe3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8CE8F80-982E-41A8-A3FD-91A4E73FD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15283</TotalTime>
  <Words>2468</Words>
  <Application>Microsoft Office PowerPoint</Application>
  <PresentationFormat>Custom</PresentationFormat>
  <Paragraphs>294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OCR A Extended</vt:lpstr>
      <vt:lpstr>Wingdings</vt:lpstr>
      <vt:lpstr>Office Theme</vt:lpstr>
      <vt:lpstr>An Introduction to DDI - CDI</vt:lpstr>
      <vt:lpstr>DDI-CDI and the DDI Alliance</vt:lpstr>
      <vt:lpstr>PowerPoint Presentation</vt:lpstr>
      <vt:lpstr>Outline</vt:lpstr>
      <vt:lpstr>History: MRT and DDI Developments</vt:lpstr>
      <vt:lpstr>Group and Events</vt:lpstr>
      <vt:lpstr>MRT Members</vt:lpstr>
      <vt:lpstr>Evolution in Purpose</vt:lpstr>
      <vt:lpstr>Real-World Trends and Requirements</vt:lpstr>
      <vt:lpstr>The World of Statistical Production</vt:lpstr>
      <vt:lpstr>DDI-CDI within the Product Suite</vt:lpstr>
      <vt:lpstr>DDI-CDI, interoperability and CSPA</vt:lpstr>
      <vt:lpstr>DDI-CDI and LIM</vt:lpstr>
      <vt:lpstr>DDI-CDI and Data Production</vt:lpstr>
      <vt:lpstr>DDI-CDI and NSOs Use Cases</vt:lpstr>
      <vt:lpstr>DDI-CDI and Admin Data Processing</vt:lpstr>
      <vt:lpstr>DDI-CDI Basic Data Structure Types</vt:lpstr>
      <vt:lpstr>Data Example - Wide</vt:lpstr>
      <vt:lpstr>Data Example - Long</vt:lpstr>
      <vt:lpstr>Data Example – Key-Value</vt:lpstr>
      <vt:lpstr>Data Example - Multidimensional and Long</vt:lpstr>
      <vt:lpstr>DDI-CDI Process Descriptions</vt:lpstr>
      <vt:lpstr>DDI-CDI, GSBPM and GSIM</vt:lpstr>
      <vt:lpstr>DDI-CDI Foundational Metadata</vt:lpstr>
      <vt:lpstr>Comparability among variables</vt:lpstr>
      <vt:lpstr>Current Status/Timeline</vt:lpstr>
      <vt:lpstr>Review by “External” Domains</vt:lpstr>
      <vt:lpstr>Further Discussions</vt:lpstr>
      <vt:lpstr>Welcome to the DDI-CDI review page</vt:lpstr>
      <vt:lpstr>First Things First…</vt:lpstr>
      <vt:lpstr>PowerPoint Presentation</vt:lpstr>
      <vt:lpstr>PowerPoint Presentation</vt:lpstr>
      <vt:lpstr>The DDI-CDI Review Package (when downloaded and unzipped)</vt:lpstr>
      <vt:lpstr>Comments Page (from Review Page): https://ddi-alliance.atlassian.net/wiki/spaces/DDI4/pages/897155138/DDI-CDI+Comments </vt:lpstr>
      <vt:lpstr>In-Depth Engagement…</vt:lpstr>
      <vt:lpstr>Your comments to the DDI-CDI are appreciated   Review page: https://ddi-alliance.atlassian.net/wiki/x/IQBPMw  Contact:  ddi-cdi@googlegroups.com  joachim.wackerow@gesis.org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description with the DDI4 Core</dc:title>
  <dc:creator>Hoyle, Larry</dc:creator>
  <cp:lastModifiedBy>Gillman, Daniel - BLS</cp:lastModifiedBy>
  <cp:revision>405</cp:revision>
  <cp:lastPrinted>2020-04-03T10:16:28Z</cp:lastPrinted>
  <dcterms:created xsi:type="dcterms:W3CDTF">2019-10-29T14:24:58Z</dcterms:created>
  <dcterms:modified xsi:type="dcterms:W3CDTF">2020-07-23T14:04:51Z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0x01010023281E223AA69449B3C863DC79B2798C</vt:lpwstr>
  </property>
</Properties>
</file>