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0"/>
  </p:notesMasterIdLst>
  <p:sldIdLst>
    <p:sldId id="322" r:id="rId5"/>
    <p:sldId id="358" r:id="rId6"/>
    <p:sldId id="360" r:id="rId7"/>
    <p:sldId id="352" r:id="rId8"/>
    <p:sldId id="353" r:id="rId9"/>
    <p:sldId id="354" r:id="rId10"/>
    <p:sldId id="297" r:id="rId11"/>
    <p:sldId id="355" r:id="rId12"/>
    <p:sldId id="356" r:id="rId13"/>
    <p:sldId id="357" r:id="rId14"/>
    <p:sldId id="362" r:id="rId15"/>
    <p:sldId id="363" r:id="rId16"/>
    <p:sldId id="364" r:id="rId17"/>
    <p:sldId id="365" r:id="rId18"/>
    <p:sldId id="366" r:id="rId19"/>
    <p:sldId id="369" r:id="rId20"/>
    <p:sldId id="370" r:id="rId21"/>
    <p:sldId id="371" r:id="rId22"/>
    <p:sldId id="372" r:id="rId23"/>
    <p:sldId id="367" r:id="rId24"/>
    <p:sldId id="368" r:id="rId25"/>
    <p:sldId id="373" r:id="rId26"/>
    <p:sldId id="374" r:id="rId27"/>
    <p:sldId id="359" r:id="rId28"/>
    <p:sldId id="266" r:id="rId29"/>
    <p:sldId id="377" r:id="rId30"/>
    <p:sldId id="378" r:id="rId31"/>
    <p:sldId id="256" r:id="rId32"/>
    <p:sldId id="375" r:id="rId33"/>
    <p:sldId id="257" r:id="rId34"/>
    <p:sldId id="258" r:id="rId35"/>
    <p:sldId id="259" r:id="rId36"/>
    <p:sldId id="260" r:id="rId37"/>
    <p:sldId id="376" r:id="rId38"/>
    <p:sldId id="261" r:id="rId39"/>
  </p:sldIdLst>
  <p:sldSz cx="9145588" cy="6859588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jRgUpQgMgnteWFYoQzKFxJFb7cu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de Orten" initials="HO" lastIdx="1" clrIdx="0">
    <p:extLst>
      <p:ext uri="{19B8F6BF-5375-455C-9EA6-DF929625EA0E}">
        <p15:presenceInfo xmlns:p15="http://schemas.microsoft.com/office/powerpoint/2012/main" userId="S-1-5-21-62392889-612318695-195441346-1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20675F-F360-4CB0-8F69-6441B5B442B9}">
  <a:tblStyle styleId="{3C20675F-F360-4CB0-8F69-6441B5B442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87719" autoAdjust="0"/>
  </p:normalViewPr>
  <p:slideViewPr>
    <p:cSldViewPr>
      <p:cViewPr varScale="1">
        <p:scale>
          <a:sx n="59" d="100"/>
          <a:sy n="59" d="100"/>
        </p:scale>
        <p:origin x="1410" y="78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68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6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252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17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Unit record data table is a common way to organize data.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structure is also referred to as a rectangular data file.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A cell in the Unit record table is an intersection between a column representing a variable and a row representing a measurement unit.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Each cell of the table contains an</a:t>
            </a:r>
            <a:r>
              <a:rPr lang="en-US" baseline="0" dirty="0"/>
              <a:t> </a:t>
            </a:r>
            <a:r>
              <a:rPr lang="en-US" baseline="0" dirty="0" err="1"/>
              <a:t>instanceValue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The objects of the Wide format Unit record data table are </a:t>
            </a:r>
            <a:r>
              <a:rPr lang="en-US" dirty="0" err="1">
                <a:solidFill>
                  <a:schemeClr val="dk1"/>
                </a:solidFill>
              </a:rPr>
              <a:t>UnitDataRecords</a:t>
            </a:r>
            <a:r>
              <a:rPr lang="en-US" dirty="0">
                <a:solidFill>
                  <a:schemeClr val="dk1"/>
                </a:solidFill>
              </a:rPr>
              <a:t>, Variables and </a:t>
            </a:r>
            <a:r>
              <a:rPr lang="en-US" dirty="0" err="1">
                <a:solidFill>
                  <a:srgbClr val="FF0000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In the Wide format the rows correspond to each unit record, which is a set of </a:t>
            </a:r>
            <a:r>
              <a:rPr lang="en-US" dirty="0" err="1">
                <a:solidFill>
                  <a:srgbClr val="FF0000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 for one entity.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The columns correspond to each variable measure or categorization. Cell entries are </a:t>
            </a:r>
            <a:r>
              <a:rPr lang="en-US" dirty="0" err="1">
                <a:solidFill>
                  <a:srgbClr val="FF0000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In the figure ‘Marie’ and ‘Henry’ are identifiers for each of the records.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‘Sex’, ‘Longevity’ etc. are variables and ‘Female’ and ’73,7’ are example of </a:t>
            </a:r>
            <a:r>
              <a:rPr lang="en-US" dirty="0" err="1">
                <a:solidFill>
                  <a:schemeClr val="dk1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8e518e4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The same data as in the wide example can be expressed in a different format called Long as shown in the figure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This format is often used to express event data.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In the Long format each row now contains a Unit Identifier, a </a:t>
            </a:r>
            <a:r>
              <a:rPr lang="en-US" dirty="0" err="1"/>
              <a:t>Mesure</a:t>
            </a:r>
            <a:r>
              <a:rPr lang="en-US" dirty="0"/>
              <a:t> identifier, a value Attribute and a value </a:t>
            </a:r>
            <a:r>
              <a:rPr lang="en-US" dirty="0" err="1"/>
              <a:t>DataPoint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In pure form, each row of a long structure contains a </a:t>
            </a:r>
            <a:r>
              <a:rPr lang="en-US" dirty="0" err="1"/>
              <a:t>DataPoint</a:t>
            </a:r>
            <a:r>
              <a:rPr lang="en-US" dirty="0"/>
              <a:t> with the value of interest, along with identifiers for a Unit and a column with a code that identifies the variable that associates with the value in the value </a:t>
            </a:r>
            <a:r>
              <a:rPr lang="en-US" dirty="0" err="1"/>
              <a:t>DataPoint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 the figure the Value column contains </a:t>
            </a:r>
            <a:r>
              <a:rPr lang="en-US" dirty="0" err="1"/>
              <a:t>DataPoints</a:t>
            </a:r>
            <a:r>
              <a:rPr lang="en-US" dirty="0"/>
              <a:t> with values from more than one variable, Sex, Born, Died, </a:t>
            </a:r>
            <a:r>
              <a:rPr lang="en-US" dirty="0" err="1"/>
              <a:t>RefArea</a:t>
            </a:r>
            <a:r>
              <a:rPr lang="en-US" dirty="0"/>
              <a:t>, and Longevity. Note that there may be many rows for a Unit (like for “Marie”).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There can also be columns containing attribute values. The Verified</a:t>
            </a:r>
            <a:r>
              <a:rPr lang="en-US" baseline="0" dirty="0"/>
              <a:t> </a:t>
            </a:r>
            <a:r>
              <a:rPr lang="en-US" dirty="0"/>
              <a:t>column below is an attribute that indicates whether the value in the Value column has been verified.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78e518e4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b46ffab0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These data might be stored in a Long structure like this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g6b46ffab0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8e518e41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this example</a:t>
            </a:r>
            <a:r>
              <a:rPr lang="en-US" baseline="0" dirty="0"/>
              <a:t> the data are stored as key-value pairs. The Key column contains </a:t>
            </a:r>
            <a:r>
              <a:rPr lang="en-US" baseline="0" dirty="0" err="1"/>
              <a:t>KeyMember</a:t>
            </a:r>
            <a:r>
              <a:rPr lang="en-US" baseline="0" dirty="0"/>
              <a:t> values that identify the associated </a:t>
            </a:r>
            <a:r>
              <a:rPr lang="en-US" baseline="0" dirty="0" err="1"/>
              <a:t>InstanceValue</a:t>
            </a:r>
            <a:r>
              <a:rPr lang="en-US" baseline="0" dirty="0"/>
              <a:t>. The date 3.3.1932, for example is described by the </a:t>
            </a:r>
            <a:r>
              <a:rPr lang="en-US" baseline="0" dirty="0" err="1"/>
              <a:t>KeyMember</a:t>
            </a:r>
            <a:r>
              <a:rPr lang="en-US" baseline="0" dirty="0"/>
              <a:t> “Marie-Born”. The is key identifies both the Unit (Marie) and the variable (Born). The cell containing 3.3.1932 is the </a:t>
            </a:r>
            <a:r>
              <a:rPr lang="en-US" baseline="0" dirty="0" err="1"/>
              <a:t>DataPoint</a:t>
            </a:r>
            <a:r>
              <a:rPr lang="en-US" baseline="0" dirty="0"/>
              <a:t> identified by the Key.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The </a:t>
            </a:r>
            <a:r>
              <a:rPr lang="en-US" baseline="0" dirty="0" err="1"/>
              <a:t>KeyValue</a:t>
            </a:r>
            <a:r>
              <a:rPr lang="en-US" baseline="0" dirty="0"/>
              <a:t> structure can be used for data in lake, </a:t>
            </a:r>
            <a:r>
              <a:rPr lang="en-US" baseline="0" dirty="0" err="1"/>
              <a:t>hadoop</a:t>
            </a:r>
            <a:r>
              <a:rPr lang="en-US" baseline="0" dirty="0"/>
              <a:t> data/big data</a:t>
            </a:r>
            <a:endParaRPr dirty="0"/>
          </a:p>
        </p:txBody>
      </p:sp>
      <p:sp>
        <p:nvSpPr>
          <p:cNvPr id="307" name="Google Shape;307;g78e518e41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variable cascade?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Different (distinct) sets of data with a different variables all measuring marriage status.</a:t>
            </a:r>
          </a:p>
          <a:p>
            <a:pPr lvl="0"/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Represented variables link variables which are directly comparable.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representation of the value domain. It doesn’t care about the question asked- only the value domain.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represented variable is a way to measure marriage and so links to the marriage conceptual variable.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Represented variable means that they are not directly comparable but can be made to be comparable.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dataset has a different code list (i.e. value domain) and so it needs a new representative variable which then links to the conceptual variable.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 variable defines a measure without defining the measurement.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domain = Variable representation in DDI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7B8E-2A5B-4963-98B3-F55FF1DA915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0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623997" y="1710135"/>
            <a:ext cx="7888069" cy="285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1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623997" y="4590527"/>
            <a:ext cx="7888069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026">
                <a:solidFill>
                  <a:srgbClr val="888888"/>
                </a:solidFill>
              </a:defRPr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725">
                <a:solidFill>
                  <a:srgbClr val="888888"/>
                </a:solidFill>
              </a:defRPr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500">
                <a:solidFill>
                  <a:srgbClr val="888888"/>
                </a:solidFill>
              </a:defRPr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122624"/>
            <a:ext cx="6859191" cy="23881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873"/>
            <a:ext cx="6859191" cy="165614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57" indent="0" algn="ctr">
              <a:buNone/>
              <a:defRPr sz="1500"/>
            </a:lvl2pPr>
            <a:lvl3pPr marL="685915" indent="0" algn="ctr">
              <a:buNone/>
              <a:defRPr sz="1350"/>
            </a:lvl3pPr>
            <a:lvl4pPr marL="1028872" indent="0" algn="ctr">
              <a:buNone/>
              <a:defRPr sz="1200"/>
            </a:lvl4pPr>
            <a:lvl5pPr marL="1371828" indent="0" algn="ctr">
              <a:buNone/>
              <a:defRPr sz="1200"/>
            </a:lvl5pPr>
            <a:lvl6pPr marL="1714785" indent="0" algn="ctr">
              <a:buNone/>
              <a:defRPr sz="1200"/>
            </a:lvl6pPr>
            <a:lvl7pPr marL="2057743" indent="0" algn="ctr">
              <a:buNone/>
              <a:defRPr sz="1200"/>
            </a:lvl7pPr>
            <a:lvl8pPr marL="2400700" indent="0" algn="ctr">
              <a:buNone/>
              <a:defRPr sz="1200"/>
            </a:lvl8pPr>
            <a:lvl9pPr marL="27436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6EDC-F4B1-4CB5-B9F4-05DACF1C9DFA}" type="datetimeFigureOut">
              <a:rPr lang="nb-NO" smtClean="0"/>
              <a:t>16.06.2020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04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6EDC-F4B1-4CB5-B9F4-05DACF1C9DFA}" type="datetimeFigureOut">
              <a:rPr lang="nb-NO" smtClean="0"/>
              <a:t>16.06.2020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87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628759" y="1826048"/>
            <a:ext cx="3886875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29954" y="1826048"/>
            <a:ext cx="3886875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629952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629951" y="1681553"/>
            <a:ext cx="3869012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26" b="1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25" b="1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00" b="1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629951" y="2505656"/>
            <a:ext cx="3869012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29955" y="1681553"/>
            <a:ext cx="3888066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26" b="1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25" b="1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00" b="1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29955" y="2505656"/>
            <a:ext cx="3888066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950" y="457307"/>
            <a:ext cx="2949691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7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8067" y="987655"/>
            <a:ext cx="4629954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368089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701"/>
            </a:lvl1pPr>
            <a:lvl2pPr marL="779483" lvl="1" indent="-34643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1"/>
            </a:lvl2pPr>
            <a:lvl3pPr marL="1169223" lvl="2" indent="-324784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026"/>
            </a:lvl3pPr>
            <a:lvl4pPr marL="1558964" lvl="3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4pPr>
            <a:lvl5pPr marL="1948706" lvl="4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5pPr>
            <a:lvl6pPr marL="2338447" lvl="5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6pPr>
            <a:lvl7pPr marL="2728189" lvl="6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7pPr>
            <a:lvl8pPr marL="3117929" lvl="7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8pPr>
            <a:lvl9pPr marL="3507670" lvl="8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950" y="2057877"/>
            <a:ext cx="2949691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50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950" y="457307"/>
            <a:ext cx="2949691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7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8067" y="987655"/>
            <a:ext cx="4629954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950" y="2057877"/>
            <a:ext cx="2949691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50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621" y="58186"/>
            <a:ext cx="4352346" cy="788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4228" y="2285795"/>
            <a:ext cx="5813184" cy="197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34" y="370936"/>
            <a:ext cx="5813184" cy="58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761" y="1826048"/>
            <a:ext cx="7888069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x/IQBPMw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download/attachments/860815393/Part_1_DDI-CDI_Intro_PR_1.pdf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di-alliance.atlassian.net/wiki/x/IQBPM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di-alliance.atlassian.net/wiki/spaces/DDI4/pages/897155138/DDI-CDI+Comment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di-cdi@googlegroups.com" TargetMode="External"/><Relationship Id="rId2" Type="http://schemas.openxmlformats.org/officeDocument/2006/relationships/hyperlink" Target="https://ddi-alliance.atlassian.net/wiki/x/IQBPMw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joachim.wackerow@gesis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di-alliance.atlassian.net/wiki/spaces/DDI4/pages/707624961/Dagstuhl+Sprint+October+201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623997" y="1433237"/>
            <a:ext cx="7888069" cy="172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38" tIns="38959" rIns="77938" bIns="38959" anchor="b" anchorCtr="0">
            <a:normAutofit/>
          </a:bodyPr>
          <a:lstStyle/>
          <a:p>
            <a:pPr algn="ctr"/>
            <a:r>
              <a:rPr lang="en-US" dirty="0"/>
              <a:t>An Introduction to DDI - CDI</a:t>
            </a:r>
            <a:endParaRPr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EB4EE7-F91B-4090-9F95-B36543F7A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91" y="3430390"/>
            <a:ext cx="7888069" cy="1721377"/>
          </a:xfrm>
        </p:spPr>
        <p:txBody>
          <a:bodyPr>
            <a:noAutofit/>
          </a:bodyPr>
          <a:lstStyle/>
          <a:p>
            <a:pPr algn="ctr"/>
            <a:r>
              <a:rPr lang="en-US" sz="2101" dirty="0"/>
              <a:t>Background for Public Reviewers</a:t>
            </a:r>
          </a:p>
          <a:p>
            <a:pPr algn="ctr"/>
            <a:r>
              <a:rPr lang="en-US" sz="2101" dirty="0"/>
              <a:t>Webinar, 16 June 2020</a:t>
            </a:r>
          </a:p>
          <a:p>
            <a:pPr algn="ctr"/>
            <a:r>
              <a:rPr lang="en-US" sz="2101" dirty="0"/>
              <a:t>DDI Modeling, Representation and Testing Working Group</a:t>
            </a:r>
          </a:p>
          <a:p>
            <a:pPr algn="ctr"/>
            <a:endParaRPr lang="en-US" sz="2101" dirty="0"/>
          </a:p>
          <a:p>
            <a:pPr algn="ctr"/>
            <a:r>
              <a:rPr lang="en-US" sz="1800" dirty="0"/>
              <a:t>(with thanks to the CODATA Decadal </a:t>
            </a:r>
            <a:r>
              <a:rPr lang="en-US" sz="1800" dirty="0" err="1"/>
              <a:t>Programme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631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CE53-779A-41B7-BC2A-9F0A9827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DDI-CDI within the Product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3324D-AA8B-4668-ADDF-1856363DB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DDI-CDI does not replace DDI-C or DDI-L</a:t>
            </a:r>
          </a:p>
          <a:p>
            <a:pPr lvl="1"/>
            <a:r>
              <a:rPr lang="en-US" dirty="0"/>
              <a:t>It can and will be used in combination with other DDI specifications</a:t>
            </a:r>
          </a:p>
          <a:p>
            <a:r>
              <a:rPr lang="en-US" dirty="0"/>
              <a:t>It adds support for describing new types of data</a:t>
            </a:r>
          </a:p>
          <a:p>
            <a:r>
              <a:rPr lang="en-US" dirty="0"/>
              <a:t>It expands the ability to describe process/provenance</a:t>
            </a:r>
          </a:p>
          <a:p>
            <a:r>
              <a:rPr lang="en-US" dirty="0"/>
              <a:t>It provides a detailed description of integration between disparate types of data </a:t>
            </a:r>
          </a:p>
          <a:p>
            <a:r>
              <a:rPr lang="en-US" dirty="0"/>
              <a:t>Extends the applicability of the DDI to new domains/disciplines</a:t>
            </a:r>
          </a:p>
          <a:p>
            <a:pPr lvl="1"/>
            <a:r>
              <a:rPr lang="en-US" dirty="0"/>
              <a:t>As an integration tool</a:t>
            </a:r>
          </a:p>
          <a:p>
            <a:pPr lvl="1"/>
            <a:r>
              <a:rPr lang="en-US" dirty="0"/>
              <a:t>As a data management tool</a:t>
            </a:r>
          </a:p>
        </p:txBody>
      </p:sp>
    </p:spTree>
    <p:extLst>
      <p:ext uri="{BB962C8B-B14F-4D97-AF65-F5344CB8AC3E}">
        <p14:creationId xmlns:p14="http://schemas.microsoft.com/office/powerpoint/2010/main" val="197888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69E2-6259-4AD1-88EF-5D181834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Features: Data Description and Provenance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D7634-1459-4132-AFBA-E8630EEA0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an exact understanding of data in a variety of formats from many different sources.</a:t>
            </a:r>
          </a:p>
          <a:p>
            <a:pPr lvl="1"/>
            <a:r>
              <a:rPr lang="en-US" dirty="0"/>
              <a:t>Flexible means of describing data that can reveal the connection between the same data existing in different formats.</a:t>
            </a:r>
          </a:p>
          <a:p>
            <a:r>
              <a:rPr lang="en-US" dirty="0"/>
              <a:t>Means of describing the provenance of data at a detailed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6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CB8D-4587-4CE8-8DF4-0F63ED53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Goals and Purpose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769D-5EFF-4BC9-A10C-D21395AEF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Design goal: Create a useful, implementable product based on real use cases</a:t>
            </a:r>
          </a:p>
          <a:p>
            <a:r>
              <a:rPr lang="en-US" dirty="0"/>
              <a:t>Developed with modern systems in mind </a:t>
            </a:r>
          </a:p>
          <a:p>
            <a:pPr lvl="1"/>
            <a:r>
              <a:rPr lang="en-US" dirty="0"/>
              <a:t>That employs a variety of models </a:t>
            </a:r>
          </a:p>
          <a:p>
            <a:pPr lvl="1"/>
            <a:r>
              <a:rPr lang="en-US" dirty="0"/>
              <a:t>That complies with a range of specifications, related to data description and provenance</a:t>
            </a:r>
          </a:p>
          <a:p>
            <a:r>
              <a:rPr lang="en-US" dirty="0"/>
              <a:t>Fills in information that other standards do not capture (align rather than replace)</a:t>
            </a:r>
          </a:p>
          <a:p>
            <a:r>
              <a:rPr lang="en-US" dirty="0"/>
              <a:t>For data: Description of a single data point – a Datum – that can play different roles in different data structures and formats</a:t>
            </a:r>
          </a:p>
          <a:p>
            <a:r>
              <a:rPr lang="en-US" dirty="0"/>
              <a:t>For process/provenance: Packaging of machine level processes into a structure that relates to business processes described at a level understood by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7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9811A9-D7F2-4D94-84C4-1CC6CB1D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53" y="711095"/>
            <a:ext cx="7888069" cy="616311"/>
          </a:xfrm>
        </p:spPr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Domain-Independence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5CAC1-F571-4DBC-A4FE-39AB2AAE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Designed to be used by any domain</a:t>
            </a:r>
          </a:p>
          <a:p>
            <a:r>
              <a:rPr lang="en-US" dirty="0"/>
              <a:t>Focus on structure and generic aspects of the things it describes</a:t>
            </a:r>
          </a:p>
          <a:p>
            <a:r>
              <a:rPr lang="en-US" dirty="0"/>
              <a:t>Generic elements like variables and classifications</a:t>
            </a:r>
          </a:p>
          <a:p>
            <a:r>
              <a:rPr lang="en-US" dirty="0"/>
              <a:t>Do not cover domain specific aspects like semantics or lifecycles (provided by domains)</a:t>
            </a:r>
          </a:p>
          <a:p>
            <a:r>
              <a:rPr lang="en-US" dirty="0"/>
              <a:t>Complementary to domain specific models, for example DDI-Lifecycle</a:t>
            </a:r>
          </a:p>
          <a:p>
            <a:r>
              <a:rPr lang="en-US" dirty="0"/>
              <a:t>Well suited to combining data from more than one domain or system (cross domain)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4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AAF8-9CBE-46FF-887B-9FBC8A57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Datum-Oriented Data Description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8A56-12A7-4D44-B70A-AFFA239A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atomic components – individual Datums</a:t>
            </a:r>
          </a:p>
          <a:p>
            <a:r>
              <a:rPr lang="en-US" dirty="0"/>
              <a:t>Datums can play different roles in different formatting of the same (or different) dataset(s), depending on how it has been transformed or processed (Identifier, Descriptor, Measure, etc.)</a:t>
            </a:r>
          </a:p>
          <a:p>
            <a:r>
              <a:rPr lang="en-US" dirty="0"/>
              <a:t>Each Datum’s use can be described across a series of processes as it plays different roles in different structures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6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D2E9-EBE5-47AB-A4D2-BB19B1AF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1"/>
            <a:ext cx="8120497" cy="1325870"/>
          </a:xfrm>
        </p:spPr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Basic Data Structure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FAA57-39D4-4C4A-A34E-D88606CFA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557586"/>
            <a:ext cx="7888069" cy="47525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Wide Data</a:t>
            </a:r>
          </a:p>
          <a:p>
            <a:pPr lvl="1"/>
            <a:r>
              <a:rPr lang="en-US" dirty="0"/>
              <a:t>Traditional rectangular unit record data sets. Each record has a unit identifier and a set of measures for the same unit</a:t>
            </a:r>
          </a:p>
          <a:p>
            <a:r>
              <a:rPr lang="en-US" dirty="0"/>
              <a:t>Long Data</a:t>
            </a:r>
          </a:p>
          <a:p>
            <a:pPr lvl="1"/>
            <a:r>
              <a:rPr lang="en-US" dirty="0"/>
              <a:t>Each record has a unit identifier and a set of measures but there may be multiple records for any given unit. The structure is used for many different data types, for example event data</a:t>
            </a:r>
          </a:p>
          <a:p>
            <a:r>
              <a:rPr lang="en-US" dirty="0"/>
              <a:t>Multi-Dimensional Data</a:t>
            </a:r>
          </a:p>
          <a:p>
            <a:pPr lvl="1"/>
            <a:r>
              <a:rPr lang="en-US" dirty="0"/>
              <a:t>Data in which observations are identified using a set of dimensions. Examples are multi-dimensional cubes and time series</a:t>
            </a:r>
          </a:p>
          <a:p>
            <a:r>
              <a:rPr lang="en-US" dirty="0"/>
              <a:t>Key-Value Data	</a:t>
            </a:r>
          </a:p>
          <a:p>
            <a:pPr lvl="1"/>
            <a:r>
              <a:rPr lang="en-US" dirty="0"/>
              <a:t>Set of measures, each paired with an identifier (“big data”)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5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28761" y="365389"/>
            <a:ext cx="7888069" cy="132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Data Example - Wide</a:t>
            </a:r>
            <a:endParaRPr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B7163-996F-4C00-963C-4D41A2D6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2052"/>
            <a:ext cx="9145588" cy="27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0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8e518e41e_0_18"/>
          <p:cNvSpPr txBox="1">
            <a:spLocks noGrp="1"/>
          </p:cNvSpPr>
          <p:nvPr>
            <p:ph type="title"/>
          </p:nvPr>
        </p:nvSpPr>
        <p:spPr>
          <a:xfrm>
            <a:off x="628761" y="365388"/>
            <a:ext cx="7888069" cy="13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Data Example - Long</a:t>
            </a:r>
            <a:endParaRPr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18C2B3-0BEF-4041-9845-3EED0D7D2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115" y="1557586"/>
            <a:ext cx="8497357" cy="4024474"/>
          </a:xfrm>
        </p:spPr>
      </p:pic>
    </p:spTree>
    <p:extLst>
      <p:ext uri="{BB962C8B-B14F-4D97-AF65-F5344CB8AC3E}">
        <p14:creationId xmlns:p14="http://schemas.microsoft.com/office/powerpoint/2010/main" val="361460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b46ffab04_0_17"/>
          <p:cNvSpPr txBox="1">
            <a:spLocks noGrp="1"/>
          </p:cNvSpPr>
          <p:nvPr>
            <p:ph type="title"/>
          </p:nvPr>
        </p:nvSpPr>
        <p:spPr>
          <a:xfrm>
            <a:off x="251564" y="6000"/>
            <a:ext cx="8570440" cy="13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Autofit/>
          </a:bodyPr>
          <a:lstStyle/>
          <a:p>
            <a:pPr>
              <a:buSzPts val="4400"/>
            </a:pPr>
            <a:r>
              <a:rPr lang="en-US" sz="3601" dirty="0"/>
              <a:t>Data Example - Multidimensional and Long</a:t>
            </a:r>
            <a:endParaRPr sz="3601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60A8DB-2ED5-4927-B88F-D6A96AF9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2570"/>
            <a:ext cx="9317097" cy="46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65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8e518e41e_0_42"/>
          <p:cNvSpPr txBox="1">
            <a:spLocks noGrp="1"/>
          </p:cNvSpPr>
          <p:nvPr>
            <p:ph type="title"/>
          </p:nvPr>
        </p:nvSpPr>
        <p:spPr>
          <a:xfrm>
            <a:off x="0" y="21907"/>
            <a:ext cx="7888069" cy="13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Data Example - Key-Value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56995A-9E6A-4FC2-BAC6-2006A0E8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726" y="1010920"/>
            <a:ext cx="9145588" cy="483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029BAB-1486-4578-84C4-C7C31740AF36}"/>
              </a:ext>
            </a:extLst>
          </p:cNvPr>
          <p:cNvSpPr/>
          <p:nvPr/>
        </p:nvSpPr>
        <p:spPr>
          <a:xfrm>
            <a:off x="2484562" y="249369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CEF3D-CFA8-409F-804E-3BF2F3320805}"/>
              </a:ext>
            </a:extLst>
          </p:cNvPr>
          <p:cNvSpPr txBox="1"/>
          <p:nvPr/>
        </p:nvSpPr>
        <p:spPr>
          <a:xfrm>
            <a:off x="73631" y="277184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Born)</a:t>
            </a:r>
          </a:p>
        </p:txBody>
      </p:sp>
    </p:spTree>
    <p:extLst>
      <p:ext uri="{BB962C8B-B14F-4D97-AF65-F5344CB8AC3E}">
        <p14:creationId xmlns:p14="http://schemas.microsoft.com/office/powerpoint/2010/main" val="116787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2076-ACE8-45A2-A76B-BCC5873B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DDI-CDI and the DDI Alliance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653782-7489-41FA-B487-570D2DC6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Data Documentation Initiative (DDI) is a membership-based alliance of data archives, data producers, research institutions, and government agencies</a:t>
            </a:r>
          </a:p>
          <a:p>
            <a:r>
              <a:rPr lang="en-US" dirty="0"/>
              <a:t>They have produced a series of technical specifications for data, metadata, and data management purposes</a:t>
            </a:r>
          </a:p>
          <a:p>
            <a:pPr lvl="1"/>
            <a:r>
              <a:rPr lang="en-US" dirty="0"/>
              <a:t>DDI – Codebook</a:t>
            </a:r>
          </a:p>
          <a:p>
            <a:pPr lvl="1"/>
            <a:r>
              <a:rPr lang="en-US" dirty="0"/>
              <a:t>DDI - Lifecycle</a:t>
            </a:r>
          </a:p>
          <a:p>
            <a:r>
              <a:rPr lang="en-US" dirty="0"/>
              <a:t>DDI – Cross-Domain Integration is an additional specification, designed to support new features </a:t>
            </a:r>
          </a:p>
          <a:p>
            <a:pPr lvl="1"/>
            <a:r>
              <a:rPr lang="en-US" dirty="0"/>
              <a:t>As a stand-alone specification</a:t>
            </a:r>
          </a:p>
          <a:p>
            <a:pPr lvl="1"/>
            <a:r>
              <a:rPr lang="en-US" dirty="0"/>
              <a:t>In combination with other technical specifications/models</a:t>
            </a:r>
          </a:p>
        </p:txBody>
      </p:sp>
    </p:spTree>
    <p:extLst>
      <p:ext uri="{BB962C8B-B14F-4D97-AF65-F5344CB8AC3E}">
        <p14:creationId xmlns:p14="http://schemas.microsoft.com/office/powerpoint/2010/main" val="425324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8731-1C88-48B1-A1FB-F307A0F9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Provenance and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96CA-1AED-46A7-B6B0-8F21A26C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7"/>
            <a:ext cx="7888069" cy="50087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understand data we need to understand how it was processed and transformed</a:t>
            </a:r>
          </a:p>
          <a:p>
            <a:r>
              <a:rPr lang="en-US" dirty="0"/>
              <a:t>Popular models to describe this e.g.: BPMN (Business Process Modelling and Notation), PROV Ontology (W3C)</a:t>
            </a:r>
          </a:p>
          <a:p>
            <a:r>
              <a:rPr lang="en-US" dirty="0"/>
              <a:t>Syntaxes for deriving transformations, cleaning, analyses etc., e.g.: R, SAS, Stata, Python, SPSS.</a:t>
            </a:r>
          </a:p>
          <a:p>
            <a:r>
              <a:rPr lang="en-US" dirty="0"/>
              <a:t>Standard transformation models e.g.: Structured Data Transform Language (SDTL), Validation and Transformation Language (VTL)</a:t>
            </a:r>
          </a:p>
          <a:p>
            <a:r>
              <a:rPr lang="en-US" dirty="0"/>
              <a:t>DDI-CDI tries to do something that compliments such models:</a:t>
            </a:r>
          </a:p>
          <a:p>
            <a:pPr lvl="1"/>
            <a:r>
              <a:rPr lang="en-US" dirty="0"/>
              <a:t>Connecting specific machine interpretable processes (syntax specific) with higher-level human readable business process documentation</a:t>
            </a:r>
          </a:p>
          <a:p>
            <a:r>
              <a:rPr lang="en-US" dirty="0"/>
              <a:t>Supports both linear (flow specified in advance) and declarative processing (the system rather than the developer controls when computations are processed)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8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21D4-7198-4B83-BEF1-0628751E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Foundational Metadata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F5FF-0400-42E7-9728-68802C9A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elements to be modelled – based on DDI 4 work</a:t>
            </a:r>
          </a:p>
          <a:p>
            <a:r>
              <a:rPr lang="en-US" dirty="0"/>
              <a:t>Statistical concepts and their various usages</a:t>
            </a:r>
          </a:p>
          <a:p>
            <a:r>
              <a:rPr lang="en-US" dirty="0"/>
              <a:t>Includes categories and variables and much more</a:t>
            </a:r>
          </a:p>
          <a:p>
            <a:r>
              <a:rPr lang="en-US" dirty="0"/>
              <a:t>DDI-CDI tries to adapt common terms – incorporate domain semantics</a:t>
            </a:r>
          </a:p>
          <a:p>
            <a:r>
              <a:rPr lang="en-US" dirty="0"/>
              <a:t>Important feature: The variable cascade</a:t>
            </a:r>
          </a:p>
          <a:p>
            <a:pPr lvl="1"/>
            <a:r>
              <a:rPr lang="en-US" dirty="0"/>
              <a:t>How different types of variables relate to each other</a:t>
            </a:r>
          </a:p>
          <a:p>
            <a:pPr lvl="1"/>
            <a:r>
              <a:rPr lang="en-US" dirty="0"/>
              <a:t>How they describe data creation, processing and use</a:t>
            </a:r>
          </a:p>
        </p:txBody>
      </p:sp>
    </p:spTree>
    <p:extLst>
      <p:ext uri="{BB962C8B-B14F-4D97-AF65-F5344CB8AC3E}">
        <p14:creationId xmlns:p14="http://schemas.microsoft.com/office/powerpoint/2010/main" val="232064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88" y="268285"/>
            <a:ext cx="8127654" cy="1325793"/>
          </a:xfrm>
        </p:spPr>
        <p:txBody>
          <a:bodyPr>
            <a:normAutofit/>
          </a:bodyPr>
          <a:lstStyle/>
          <a:p>
            <a:r>
              <a:rPr lang="sv-SE" dirty="0"/>
              <a:t>Documenting comparability among variables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86043" y="1823485"/>
            <a:ext cx="1902092" cy="78133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</a:t>
            </a:r>
            <a:br>
              <a:rPr lang="sv-SE" dirty="0"/>
            </a:br>
            <a:r>
              <a:rPr lang="sv-SE" dirty="0"/>
              <a:t>(conceptual variable)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23714" y="5323663"/>
            <a:ext cx="1668590" cy="9388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maritalstatus2010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(variable)</a:t>
            </a:r>
          </a:p>
        </p:txBody>
      </p:sp>
      <p:cxnSp>
        <p:nvCxnSpPr>
          <p:cNvPr id="11" name="Straight Arrow Connector 10"/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2023713" y="4355302"/>
            <a:ext cx="834296" cy="968361"/>
          </a:xfrm>
          <a:prstGeom prst="straightConnector1">
            <a:avLst/>
          </a:prstGeom>
          <a:ln w="76200">
            <a:solidFill>
              <a:schemeClr val="accent2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12" idx="0"/>
            <a:endCxn id="10" idx="2"/>
          </p:cNvCxnSpPr>
          <p:nvPr/>
        </p:nvCxnSpPr>
        <p:spPr>
          <a:xfrm flipV="1">
            <a:off x="1132257" y="4355302"/>
            <a:ext cx="891456" cy="938807"/>
          </a:xfrm>
          <a:prstGeom prst="straightConnector1">
            <a:avLst/>
          </a:prstGeom>
          <a:ln w="76200">
            <a:solidFill>
              <a:schemeClr val="accent1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72667" y="3429317"/>
            <a:ext cx="1902092" cy="925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</a:t>
            </a:r>
            <a:br>
              <a:rPr lang="sv-SE" dirty="0"/>
            </a:br>
            <a:r>
              <a:rPr lang="sv-SE" dirty="0"/>
              <a:t>(represented variable)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0254" y="5294109"/>
            <a:ext cx="1564005" cy="96836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</a:t>
            </a:r>
            <a:br>
              <a:rPr lang="sv-SE" dirty="0"/>
            </a:br>
            <a:r>
              <a:rPr lang="sv-SE" dirty="0"/>
              <a:t>(variable)</a:t>
            </a:r>
          </a:p>
        </p:txBody>
      </p:sp>
      <p:cxnSp>
        <p:nvCxnSpPr>
          <p:cNvPr id="15" name="Straight Arrow Connector 14"/>
          <p:cNvCxnSpPr>
            <a:cxnSpLocks/>
            <a:stCxn id="10" idx="0"/>
            <a:endCxn id="8" idx="2"/>
          </p:cNvCxnSpPr>
          <p:nvPr/>
        </p:nvCxnSpPr>
        <p:spPr>
          <a:xfrm flipV="1">
            <a:off x="2023713" y="2604821"/>
            <a:ext cx="1313376" cy="824496"/>
          </a:xfrm>
          <a:prstGeom prst="straightConnector1">
            <a:avLst/>
          </a:prstGeom>
          <a:ln w="76200">
            <a:solidFill>
              <a:schemeClr val="accent6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910583" y="5251725"/>
            <a:ext cx="1742331" cy="1010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maritalstatus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2018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(variable)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42423" y="3429317"/>
            <a:ext cx="2163029" cy="925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maritalstatusplus</a:t>
            </a:r>
            <a:br>
              <a:rPr lang="sv-SE" dirty="0"/>
            </a:br>
            <a:r>
              <a:rPr lang="sv-SE" dirty="0"/>
              <a:t>(represented variable)</a:t>
            </a:r>
          </a:p>
        </p:txBody>
      </p:sp>
      <p:cxnSp>
        <p:nvCxnSpPr>
          <p:cNvPr id="23" name="Straight Arrow Connector 22"/>
          <p:cNvCxnSpPr>
            <a:cxnSpLocks/>
            <a:stCxn id="21" idx="0"/>
            <a:endCxn id="22" idx="2"/>
          </p:cNvCxnSpPr>
          <p:nvPr/>
        </p:nvCxnSpPr>
        <p:spPr>
          <a:xfrm flipH="1" flipV="1">
            <a:off x="4723938" y="4355302"/>
            <a:ext cx="57811" cy="896423"/>
          </a:xfrm>
          <a:prstGeom prst="straightConnector1">
            <a:avLst/>
          </a:prstGeom>
          <a:ln w="76200">
            <a:solidFill>
              <a:schemeClr val="accent4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22" idx="0"/>
            <a:endCxn id="8" idx="2"/>
          </p:cNvCxnSpPr>
          <p:nvPr/>
        </p:nvCxnSpPr>
        <p:spPr>
          <a:xfrm flipH="1" flipV="1">
            <a:off x="3337089" y="2604821"/>
            <a:ext cx="1386849" cy="824496"/>
          </a:xfrm>
          <a:prstGeom prst="straightConnector1">
            <a:avLst/>
          </a:prstGeom>
          <a:ln w="76200">
            <a:solidFill>
              <a:schemeClr val="accent6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232242" y="3473635"/>
            <a:ext cx="2371530" cy="1111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 err="1"/>
              <a:t>Represented</a:t>
            </a:r>
            <a:r>
              <a:rPr lang="sv-SE" b="1" dirty="0"/>
              <a:t> </a:t>
            </a:r>
            <a:r>
              <a:rPr lang="sv-SE" b="1" dirty="0" err="1"/>
              <a:t>variable</a:t>
            </a:r>
            <a:endParaRPr lang="sv-SE" b="1" dirty="0"/>
          </a:p>
          <a:p>
            <a:r>
              <a:rPr lang="sv-SE" dirty="0"/>
              <a:t>Common </a:t>
            </a:r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specification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i="1" dirty="0" err="1"/>
              <a:t>code</a:t>
            </a:r>
            <a:r>
              <a:rPr lang="sv-SE" i="1" dirty="0"/>
              <a:t> representation</a:t>
            </a:r>
            <a:r>
              <a:rPr lang="sv-SE" dirty="0"/>
              <a:t>  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75966" y="3141762"/>
            <a:ext cx="860317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50256" y="4954184"/>
            <a:ext cx="860317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232242" y="1594079"/>
            <a:ext cx="2371530" cy="1111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 err="1"/>
              <a:t>Conceptual</a:t>
            </a:r>
            <a:r>
              <a:rPr lang="sv-SE" b="1" dirty="0"/>
              <a:t> </a:t>
            </a:r>
            <a:r>
              <a:rPr lang="sv-SE" b="1" dirty="0" err="1"/>
              <a:t>variable</a:t>
            </a:r>
            <a:br>
              <a:rPr lang="sv-SE" dirty="0"/>
            </a:br>
            <a:r>
              <a:rPr lang="sv-SE" dirty="0"/>
              <a:t>Common </a:t>
            </a:r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specification</a:t>
            </a:r>
            <a:r>
              <a:rPr lang="sv-SE" dirty="0"/>
              <a:t> </a:t>
            </a:r>
            <a:r>
              <a:rPr lang="sv-SE" dirty="0" err="1"/>
              <a:t>without</a:t>
            </a:r>
            <a:r>
              <a:rPr lang="sv-SE" dirty="0"/>
              <a:t> a representation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32242" y="5251725"/>
            <a:ext cx="2371530" cy="1111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 err="1"/>
              <a:t>Variable</a:t>
            </a:r>
            <a:endParaRPr lang="sv-SE" b="1" dirty="0"/>
          </a:p>
          <a:p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specification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a </a:t>
            </a:r>
            <a:r>
              <a:rPr lang="sv-SE" dirty="0" err="1"/>
              <a:t>dataset</a:t>
            </a:r>
            <a:r>
              <a:rPr lang="sv-SE" dirty="0"/>
              <a:t> </a:t>
            </a:r>
            <a:r>
              <a:rPr lang="sv-SE" dirty="0" err="1"/>
              <a:t>context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1944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0526-867A-4046-AA60-86A1A7B1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DDI-CDI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Interoperability, Sustainability, and  Standards Alignment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2815D-7C93-4636-82FD-F98B9B53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7"/>
            <a:ext cx="7888069" cy="5008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DDI-CDI is a model intended to be implemented across a wide variety of technology platforms</a:t>
            </a:r>
          </a:p>
          <a:p>
            <a:r>
              <a:rPr lang="en-US" dirty="0"/>
              <a:t>In combination with other models and standards, models and specifications</a:t>
            </a:r>
          </a:p>
          <a:p>
            <a:r>
              <a:rPr lang="en-US" dirty="0"/>
              <a:t>Formalized in UML (Unified Modelling Language) – designed to be “future-proof”</a:t>
            </a:r>
          </a:p>
          <a:p>
            <a:r>
              <a:rPr lang="en-US" dirty="0"/>
              <a:t>Provided in the form of Canonical XMI – interchange format of UML supported by many different UML tools</a:t>
            </a:r>
          </a:p>
          <a:p>
            <a:r>
              <a:rPr lang="en-US" dirty="0"/>
              <a:t>Platform independent model, makes it more easily applicable across a broad range of applications</a:t>
            </a:r>
          </a:p>
          <a:p>
            <a:r>
              <a:rPr lang="en-US" dirty="0"/>
              <a:t>XML Schema syntax representation is provided – RDF syntax representation now being </a:t>
            </a:r>
            <a:r>
              <a:rPr lang="en-US" dirty="0" err="1"/>
              <a:t>ivestigated</a:t>
            </a:r>
            <a:endParaRPr lang="en-US" dirty="0"/>
          </a:p>
          <a:p>
            <a:r>
              <a:rPr lang="en-US" dirty="0"/>
              <a:t>Builds on and aligns with other (defined) standards where appropriate (refined, extended, or used)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3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EB86E5-CA42-4D1B-AC94-50CF7AB1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DDI-CDI Implementations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D15D9-16E3-4A71-8E63-378BEA69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describe new kinds of data (sensors, registers, clinical records, social media, etc.) and their provenance</a:t>
            </a:r>
          </a:p>
          <a:p>
            <a:r>
              <a:rPr lang="en-US" dirty="0"/>
              <a:t>To integrate new data with existing data</a:t>
            </a:r>
          </a:p>
          <a:p>
            <a:pPr lvl="1"/>
            <a:r>
              <a:rPr lang="en-US" dirty="0"/>
              <a:t>For analysis</a:t>
            </a:r>
          </a:p>
          <a:p>
            <a:pPr lvl="1"/>
            <a:r>
              <a:rPr lang="en-US" dirty="0"/>
              <a:t>For management</a:t>
            </a:r>
          </a:p>
          <a:p>
            <a:r>
              <a:rPr lang="en-US" dirty="0"/>
              <a:t>Support search and harmonization across collections of different data types</a:t>
            </a:r>
          </a:p>
          <a:p>
            <a:pPr lvl="1"/>
            <a:r>
              <a:rPr lang="en-US" dirty="0"/>
              <a:t>Variable cascade</a:t>
            </a:r>
          </a:p>
          <a:p>
            <a:r>
              <a:rPr lang="en-US" dirty="0"/>
              <a:t>Integrate data across domain boundaries at a detailed level (SSHOC)</a:t>
            </a:r>
          </a:p>
        </p:txBody>
      </p:sp>
    </p:spTree>
    <p:extLst>
      <p:ext uri="{BB962C8B-B14F-4D97-AF65-F5344CB8AC3E}">
        <p14:creationId xmlns:p14="http://schemas.microsoft.com/office/powerpoint/2010/main" val="356273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A499-2507-4F37-982D-239444EB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Status/Timeline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5C06-06AB-4CE2-BE05-35658171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review period ongoing through July 2020</a:t>
            </a:r>
          </a:p>
          <a:p>
            <a:r>
              <a:rPr lang="en-US" dirty="0"/>
              <a:t>Series of webinars to recruit </a:t>
            </a:r>
            <a:r>
              <a:rPr lang="en-US"/>
              <a:t>meaningful review </a:t>
            </a:r>
            <a:r>
              <a:rPr lang="en-US" dirty="0"/>
              <a:t>from other domains</a:t>
            </a:r>
          </a:p>
          <a:p>
            <a:pPr lvl="1"/>
            <a:r>
              <a:rPr lang="en-US" dirty="0"/>
              <a:t>CODATA is supporting this activity</a:t>
            </a:r>
          </a:p>
          <a:p>
            <a:r>
              <a:rPr lang="en-US" dirty="0"/>
              <a:t>Revised review version released in September 2020</a:t>
            </a:r>
          </a:p>
          <a:p>
            <a:r>
              <a:rPr lang="en-US" dirty="0"/>
              <a:t>Focused review at intensive </a:t>
            </a:r>
            <a:r>
              <a:rPr lang="en-US" dirty="0" err="1"/>
              <a:t>Dagstughl</a:t>
            </a:r>
            <a:r>
              <a:rPr lang="en-US" dirty="0"/>
              <a:t> workshop or virtual equivalent</a:t>
            </a:r>
          </a:p>
          <a:p>
            <a:pPr lvl="1"/>
            <a:r>
              <a:rPr lang="en-US" dirty="0"/>
              <a:t>CODATA has offered to convene a working group of reviewers from external domains to feed requirements into MRT</a:t>
            </a:r>
          </a:p>
          <a:p>
            <a:r>
              <a:rPr lang="en-US" dirty="0"/>
              <a:t>First production release early 2021</a:t>
            </a:r>
          </a:p>
        </p:txBody>
      </p:sp>
    </p:spTree>
    <p:extLst>
      <p:ext uri="{BB962C8B-B14F-4D97-AF65-F5344CB8AC3E}">
        <p14:creationId xmlns:p14="http://schemas.microsoft.com/office/powerpoint/2010/main" val="397156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7B000-8BE2-463C-8BDF-043A01DB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by “External” Domains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00A74D-D8D7-4BE8-B539-BA66E16D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9"/>
            <a:ext cx="7888069" cy="500879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dirty="0"/>
              <a:t>We will be conducting webinars among several domains to recruit reviewers from outside the traditional DDI community:</a:t>
            </a:r>
          </a:p>
          <a:p>
            <a:r>
              <a:rPr lang="en-US" dirty="0"/>
              <a:t>Health/Infectious Disease</a:t>
            </a:r>
          </a:p>
          <a:p>
            <a:r>
              <a:rPr lang="en-US" dirty="0"/>
              <a:t>Earth sciences</a:t>
            </a:r>
          </a:p>
          <a:p>
            <a:r>
              <a:rPr lang="en-US" dirty="0"/>
              <a:t>Life Sciences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Physical sciences</a:t>
            </a:r>
          </a:p>
          <a:p>
            <a:r>
              <a:rPr lang="en-US" dirty="0"/>
              <a:t>Sustainable Development Goals (SDGs) and other policy monitoring indicators</a:t>
            </a:r>
          </a:p>
        </p:txBody>
      </p:sp>
    </p:spTree>
    <p:extLst>
      <p:ext uri="{BB962C8B-B14F-4D97-AF65-F5344CB8AC3E}">
        <p14:creationId xmlns:p14="http://schemas.microsoft.com/office/powerpoint/2010/main" val="4124450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7D4F-594D-4307-A40F-683D20B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1"/>
            <a:ext cx="7888069" cy="688319"/>
          </a:xfrm>
        </p:spPr>
        <p:txBody>
          <a:bodyPr>
            <a:normAutofit fontScale="90000"/>
          </a:bodyPr>
          <a:lstStyle/>
          <a:p>
            <a:r>
              <a:rPr lang="en-US" dirty="0"/>
              <a:t>Further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6CB9-427A-40A4-BFBE-D21EB6D4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629594"/>
            <a:ext cx="7888069" cy="5040559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en-US" dirty="0"/>
              <a:t>Groups will be convened to discuss the following topics in follow-up meetings:</a:t>
            </a:r>
          </a:p>
          <a:p>
            <a:r>
              <a:rPr lang="en-US" dirty="0"/>
              <a:t>Data Description related content</a:t>
            </a:r>
          </a:p>
          <a:p>
            <a:r>
              <a:rPr lang="en-US" dirty="0"/>
              <a:t>Transformation between data structures</a:t>
            </a:r>
          </a:p>
          <a:p>
            <a:r>
              <a:rPr lang="en-US" dirty="0"/>
              <a:t>The Variable Cascade for comparison and harmonization purposes</a:t>
            </a:r>
          </a:p>
          <a:p>
            <a:r>
              <a:rPr lang="en-US" dirty="0"/>
              <a:t>Process/provenance</a:t>
            </a:r>
          </a:p>
          <a:p>
            <a:r>
              <a:rPr lang="en-US" dirty="0"/>
              <a:t>Model related topics – UML/XMI</a:t>
            </a:r>
          </a:p>
          <a:p>
            <a:r>
              <a:rPr lang="en-US" dirty="0"/>
              <a:t>Relationship between DDI-CDI and other standards</a:t>
            </a:r>
          </a:p>
          <a:p>
            <a:pPr marL="50800" indent="0">
              <a:buNone/>
            </a:pPr>
            <a:r>
              <a:rPr lang="en-US" dirty="0"/>
              <a:t>Please get back to us if you would be interested to discuss these topics with us, or if you have further ideas.</a:t>
            </a:r>
          </a:p>
        </p:txBody>
      </p:sp>
    </p:spTree>
    <p:extLst>
      <p:ext uri="{BB962C8B-B14F-4D97-AF65-F5344CB8AC3E}">
        <p14:creationId xmlns:p14="http://schemas.microsoft.com/office/powerpoint/2010/main" val="200513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the DDI-CDI review page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at </a:t>
            </a:r>
            <a:r>
              <a:rPr lang="nb-NO" u="sng" dirty="0">
                <a:hlinkClick r:id="rId2"/>
              </a:rPr>
              <a:t>https://ddi-alliance.atlassian.net/wiki/x/IQBPMw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7020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C6F80-727F-41F3-9ACE-00259AF3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07FAC1-079F-4F5B-BD1B-B23825F3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The Intro document (for a brief summary):</a:t>
            </a:r>
          </a:p>
          <a:p>
            <a:endParaRPr lang="en-US" dirty="0"/>
          </a:p>
          <a:p>
            <a:pPr marL="50800" indent="0">
              <a:buNone/>
            </a:pPr>
            <a:r>
              <a:rPr lang="en-US" dirty="0"/>
              <a:t> </a:t>
            </a:r>
            <a:r>
              <a:rPr lang="en-US" u="sng" dirty="0">
                <a:hlinkClick r:id="rId2"/>
              </a:rPr>
              <a:t>https://ddi-alliance.atlassian.net/wiki/download/attachments/860815393/Part_1_DDI-CDI_Intro_PR_1.pdf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16818-1888-4787-A403-F327A21D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63" y="1065284"/>
            <a:ext cx="4807995" cy="4730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D8325-52D9-4870-8DCF-8A20CDEC01F6}"/>
              </a:ext>
            </a:extLst>
          </p:cNvPr>
          <p:cNvSpPr txBox="1"/>
          <p:nvPr/>
        </p:nvSpPr>
        <p:spPr>
          <a:xfrm>
            <a:off x="2604127" y="3537839"/>
            <a:ext cx="3775266" cy="161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1" b="1" dirty="0">
                <a:latin typeface="OCR A Extended" panose="02010509020102010303" pitchFamily="50" charset="0"/>
              </a:rPr>
              <a:t>TO REVIEW DDI-CDI!</a:t>
            </a:r>
          </a:p>
        </p:txBody>
      </p:sp>
    </p:spTree>
    <p:extLst>
      <p:ext uri="{BB962C8B-B14F-4D97-AF65-F5344CB8AC3E}">
        <p14:creationId xmlns:p14="http://schemas.microsoft.com/office/powerpoint/2010/main" val="19254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1" y="1915056"/>
            <a:ext cx="8961077" cy="3772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268993" y="1071043"/>
            <a:ext cx="8892178" cy="923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1" dirty="0"/>
              <a:t>DDI-CDI Review page at </a:t>
            </a:r>
            <a:r>
              <a:rPr lang="nb-NO" sz="1800" u="sng" dirty="0">
                <a:hlinkClick r:id="rId3"/>
              </a:rPr>
              <a:t>https://ddi-alliance.atlassian.net/wiki/x/IQBPMw</a:t>
            </a:r>
            <a:endParaRPr lang="nb-NO" sz="1800" dirty="0"/>
          </a:p>
          <a:p>
            <a:endParaRPr lang="nb-NO" sz="2701" dirty="0"/>
          </a:p>
        </p:txBody>
      </p:sp>
      <p:sp>
        <p:nvSpPr>
          <p:cNvPr id="8" name="Oval 7"/>
          <p:cNvSpPr/>
          <p:nvPr/>
        </p:nvSpPr>
        <p:spPr>
          <a:xfrm>
            <a:off x="6451927" y="2951080"/>
            <a:ext cx="714499" cy="528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9" name="TextBox 8"/>
          <p:cNvSpPr txBox="1"/>
          <p:nvPr/>
        </p:nvSpPr>
        <p:spPr>
          <a:xfrm>
            <a:off x="7495096" y="4009400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Post comment</a:t>
            </a:r>
            <a:endParaRPr lang="nb-NO" sz="12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923496" y="3479810"/>
            <a:ext cx="571599" cy="521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43379" y="4981933"/>
            <a:ext cx="714499" cy="385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757370" y="5160560"/>
            <a:ext cx="524230" cy="576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81600" y="5598718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Download package</a:t>
            </a:r>
            <a:endParaRPr lang="nb-NO" sz="1200" dirty="0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3267" y="4774728"/>
            <a:ext cx="714499" cy="385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18" name="TextBox 17"/>
          <p:cNvSpPr txBox="1"/>
          <p:nvPr/>
        </p:nvSpPr>
        <p:spPr>
          <a:xfrm>
            <a:off x="2919658" y="5590864"/>
            <a:ext cx="303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Access package content from index page </a:t>
            </a:r>
            <a:endParaRPr lang="nb-NO" sz="12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2393573" y="5284146"/>
            <a:ext cx="526085" cy="44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66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570" y="982990"/>
            <a:ext cx="6293711" cy="461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1" dirty="0"/>
              <a:t>DDI-CDI Review page - Overview of Content</a:t>
            </a:r>
            <a:endParaRPr lang="nb-NO" sz="2401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E7FD6D2-F33C-4E1D-8ABC-BB86098E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" y="1845618"/>
            <a:ext cx="9145588" cy="46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75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38" y="584897"/>
            <a:ext cx="8816918" cy="994345"/>
          </a:xfrm>
        </p:spPr>
        <p:txBody>
          <a:bodyPr>
            <a:normAutofit/>
          </a:bodyPr>
          <a:lstStyle/>
          <a:p>
            <a:r>
              <a:rPr lang="en-US" sz="2800" dirty="0"/>
              <a:t>The DDI-CDI Review Package (when downloaded and unzipped)</a:t>
            </a:r>
            <a:endParaRPr lang="nb-NO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7244F-5467-4BBE-8780-7284C005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7" y="1593119"/>
            <a:ext cx="9145588" cy="39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832" y="562993"/>
            <a:ext cx="7888069" cy="994345"/>
          </a:xfrm>
        </p:spPr>
        <p:txBody>
          <a:bodyPr>
            <a:normAutofit/>
          </a:bodyPr>
          <a:lstStyle/>
          <a:p>
            <a:r>
              <a:rPr lang="en-US" sz="3100" dirty="0"/>
              <a:t>Comments Page (from Review Page)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200" dirty="0">
                <a:hlinkClick r:id="rId2"/>
              </a:rPr>
              <a:t>https://ddi-alliance.atlassian.net/wiki/spaces/DDI4/pages/897155138/DDI-CDI+Comments</a:t>
            </a:r>
            <a:br>
              <a:rPr lang="en-US" sz="1200" dirty="0"/>
            </a:br>
            <a:endParaRPr lang="nb-NO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07" y="1014486"/>
            <a:ext cx="2729386" cy="19821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4"/>
          <a:srcRect l="30546" t="825" r="5662" b="6180"/>
          <a:stretch/>
        </p:blipFill>
        <p:spPr bwMode="auto">
          <a:xfrm>
            <a:off x="753796" y="2268732"/>
            <a:ext cx="3841147" cy="3361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1136053" y="3122559"/>
            <a:ext cx="1693363" cy="228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29418" y="3236880"/>
            <a:ext cx="1864841" cy="1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4972" y="3131803"/>
            <a:ext cx="66234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Access to Jira issue tracker for DDI-CDI</a:t>
            </a:r>
            <a:endParaRPr lang="nb-NO" sz="1050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00478" y="3409430"/>
            <a:ext cx="543020" cy="177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143498" y="3491306"/>
            <a:ext cx="2550761" cy="28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94259" y="3418673"/>
            <a:ext cx="3015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Guidelines to filing an issue in Jira </a:t>
            </a:r>
            <a:endParaRPr lang="nb-NO" sz="1050" dirty="0">
              <a:solidFill>
                <a:srgbClr val="00B05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64842" y="3626838"/>
            <a:ext cx="278656" cy="177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4351302" y="5015018"/>
            <a:ext cx="435842" cy="1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7144" y="4899581"/>
            <a:ext cx="3015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View filed issues</a:t>
            </a:r>
            <a:endParaRPr lang="nb-NO" sz="105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DC3F8-2FBB-497B-9F79-AA08BFEA16AA}"/>
              </a:ext>
            </a:extLst>
          </p:cNvPr>
          <p:cNvSpPr txBox="1"/>
          <p:nvPr/>
        </p:nvSpPr>
        <p:spPr>
          <a:xfrm>
            <a:off x="4828051" y="3679494"/>
            <a:ext cx="3015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File issues by e-mail</a:t>
            </a:r>
            <a:endParaRPr lang="nb-NO" sz="105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1A56DE-A162-4F0E-89EE-40FECA86B41D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242817" y="3763910"/>
            <a:ext cx="2585234" cy="42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0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5493-B48C-42B3-87F7-459654C0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In-Depth Engagement…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8A1F-5A9D-4456-9049-C9F537815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serious about review and implementation of DDI-CDI, you can also:</a:t>
            </a:r>
          </a:p>
          <a:p>
            <a:pPr lvl="1"/>
            <a:r>
              <a:rPr lang="en-US" dirty="0"/>
              <a:t>Contact us and discuss your planned implementation</a:t>
            </a:r>
          </a:p>
          <a:p>
            <a:pPr lvl="1"/>
            <a:r>
              <a:rPr lang="en-US" dirty="0"/>
              <a:t>Engage in detailed technical review with MRT members</a:t>
            </a:r>
          </a:p>
          <a:p>
            <a:pPr lvl="1"/>
            <a:r>
              <a:rPr lang="en-US" dirty="0"/>
              <a:t>Implement the revised specification prior to release</a:t>
            </a:r>
          </a:p>
        </p:txBody>
      </p:sp>
    </p:spTree>
    <p:extLst>
      <p:ext uri="{BB962C8B-B14F-4D97-AF65-F5344CB8AC3E}">
        <p14:creationId xmlns:p14="http://schemas.microsoft.com/office/powerpoint/2010/main" val="1523201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386" y="4581922"/>
            <a:ext cx="7678066" cy="1791011"/>
          </a:xfrm>
        </p:spPr>
        <p:txBody>
          <a:bodyPr>
            <a:noAutofit/>
          </a:bodyPr>
          <a:lstStyle/>
          <a:p>
            <a:r>
              <a:rPr lang="en-US" sz="3200" dirty="0"/>
              <a:t>Your comments to the DDI-CDI are </a:t>
            </a:r>
            <a:r>
              <a:rPr lang="en-US" sz="3200"/>
              <a:t>appreciated </a:t>
            </a:r>
            <a:r>
              <a:rPr lang="en-US" sz="3200">
                <a:sym typeface="Wingdings" panose="05000000000000000000" pitchFamily="2" charset="2"/>
              </a:rPr>
              <a:t></a:t>
            </a:r>
            <a:br>
              <a:rPr lang="en-US" sz="3200">
                <a:sym typeface="Wingdings" panose="05000000000000000000" pitchFamily="2" charset="2"/>
              </a:rPr>
            </a:b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Review page: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nb-NO" sz="3200" u="sng" dirty="0">
                <a:hlinkClick r:id="rId2"/>
              </a:rPr>
              <a:t>https://ddi-alliance.atlassian.net/wiki/x/IQBPMw</a:t>
            </a:r>
            <a:br>
              <a:rPr lang="en-US" sz="3200" dirty="0">
                <a:sym typeface="Wingdings" panose="05000000000000000000" pitchFamily="2" charset="2"/>
              </a:rPr>
            </a:b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Contact:</a:t>
            </a:r>
            <a:br>
              <a:rPr lang="en-US" sz="3200" dirty="0">
                <a:sym typeface="Wingdings" panose="05000000000000000000" pitchFamily="2" charset="2"/>
              </a:rPr>
            </a:b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  <a:hlinkClick r:id="rId3"/>
              </a:rPr>
              <a:t>ddi-cdi@googlegroups.com</a:t>
            </a:r>
            <a:b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b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  <a:hlinkClick r:id="rId4"/>
              </a:rPr>
              <a:t>joachim.wackerow@gesis.org</a:t>
            </a:r>
            <a:b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endParaRPr lang="nb-NO" sz="3200" u="sng" dirty="0"/>
          </a:p>
        </p:txBody>
      </p:sp>
    </p:spTree>
    <p:extLst>
      <p:ext uri="{BB962C8B-B14F-4D97-AF65-F5344CB8AC3E}">
        <p14:creationId xmlns:p14="http://schemas.microsoft.com/office/powerpoint/2010/main" val="189616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4A2E-E2E3-41B0-973A-BD6FFBBC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1DBC-2633-4497-88BC-8421287D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MRT and DDI 4 Core</a:t>
            </a:r>
          </a:p>
          <a:p>
            <a:r>
              <a:rPr lang="en-US" dirty="0"/>
              <a:t>Group and Events</a:t>
            </a:r>
          </a:p>
          <a:p>
            <a:r>
              <a:rPr lang="en-US" dirty="0"/>
              <a:t>DDI-CDI within the DDI Product Suite</a:t>
            </a:r>
          </a:p>
          <a:p>
            <a:r>
              <a:rPr lang="en-US" dirty="0"/>
              <a:t>DDI-CDI Features</a:t>
            </a:r>
          </a:p>
          <a:p>
            <a:r>
              <a:rPr lang="en-US" dirty="0"/>
              <a:t>DDI-CDI Alignment with Other Standards</a:t>
            </a:r>
          </a:p>
          <a:p>
            <a:r>
              <a:rPr lang="en-US" dirty="0"/>
              <a:t>Implementations of DDI-CDI</a:t>
            </a:r>
          </a:p>
          <a:p>
            <a:r>
              <a:rPr lang="en-US" dirty="0"/>
              <a:t>Current Status: The Public Review</a:t>
            </a:r>
          </a:p>
        </p:txBody>
      </p:sp>
    </p:spTree>
    <p:extLst>
      <p:ext uri="{BB962C8B-B14F-4D97-AF65-F5344CB8AC3E}">
        <p14:creationId xmlns:p14="http://schemas.microsoft.com/office/powerpoint/2010/main" val="240846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07D7-A4E0-4976-8642-5AB8A16F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MRT and DDI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92C3D-0244-4BC1-961B-03338CBE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the margins of the 2018 European DDI User’s Group meeting (Berlin) it was agreed that a “core” of the next-generation/model based DDI work should be brought to market</a:t>
            </a:r>
          </a:p>
          <a:p>
            <a:r>
              <a:rPr lang="en-US" dirty="0"/>
              <a:t>A 1-year timeframe was proposed</a:t>
            </a:r>
          </a:p>
          <a:p>
            <a:r>
              <a:rPr lang="en-US" dirty="0"/>
              <a:t>The Modelling, Representation and Testing (MRT) group was formed in early 2019</a:t>
            </a:r>
          </a:p>
          <a:p>
            <a:r>
              <a:rPr lang="en-US" dirty="0"/>
              <a:t>The working process was to base models on implementations, tested against real-world use cases</a:t>
            </a:r>
          </a:p>
          <a:p>
            <a:pPr lvl="1"/>
            <a:r>
              <a:rPr lang="en-US" dirty="0"/>
              <a:t>ALPHA Network</a:t>
            </a:r>
          </a:p>
          <a:p>
            <a:pPr lvl="1"/>
            <a:r>
              <a:rPr lang="en-US" dirty="0"/>
              <a:t>DDI R Libraries</a:t>
            </a:r>
          </a:p>
          <a:p>
            <a:pPr lvl="1"/>
            <a:r>
              <a:rPr lang="en-US" dirty="0"/>
              <a:t>Others (BLS for time series,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1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5101-C48F-4F6B-B73D-7E8FBB58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359C-EA5A-46C2-83E1-0FCA6DD9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Small group (9 members) meeting weekly (and more) for over a year</a:t>
            </a:r>
          </a:p>
          <a:p>
            <a:r>
              <a:rPr lang="en-US" dirty="0"/>
              <a:t>No turn-over – members have been extremely focused and disciplined</a:t>
            </a:r>
          </a:p>
          <a:p>
            <a:r>
              <a:rPr lang="en-US" dirty="0"/>
              <a:t>Ottawa Sprint in margins of NADDI 2019</a:t>
            </a:r>
          </a:p>
          <a:p>
            <a:r>
              <a:rPr lang="en-US" dirty="0" err="1"/>
              <a:t>Dagstuhl</a:t>
            </a:r>
            <a:r>
              <a:rPr lang="en-US" dirty="0"/>
              <a:t> Sprint in October 2019</a:t>
            </a:r>
          </a:p>
          <a:p>
            <a:r>
              <a:rPr lang="en-US" dirty="0"/>
              <a:t>Public Review Release April 2020</a:t>
            </a:r>
          </a:p>
          <a:p>
            <a:r>
              <a:rPr lang="en-US" dirty="0"/>
              <a:t>Communications with management, technical committee work, marketing, and training groups within the DDI Alliance have been emphasized</a:t>
            </a:r>
          </a:p>
        </p:txBody>
      </p:sp>
    </p:spTree>
    <p:extLst>
      <p:ext uri="{BB962C8B-B14F-4D97-AF65-F5344CB8AC3E}">
        <p14:creationId xmlns:p14="http://schemas.microsoft.com/office/powerpoint/2010/main" val="415168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"/>
          <p:cNvSpPr txBox="1">
            <a:spLocks noGrp="1"/>
          </p:cNvSpPr>
          <p:nvPr>
            <p:ph type="title"/>
          </p:nvPr>
        </p:nvSpPr>
        <p:spPr>
          <a:xfrm>
            <a:off x="628759" y="394357"/>
            <a:ext cx="7888069" cy="99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38" tIns="38959" rIns="77938" bIns="38959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MRT Members</a:t>
            </a:r>
            <a:endParaRPr dirty="0"/>
          </a:p>
        </p:txBody>
      </p:sp>
      <p:sp>
        <p:nvSpPr>
          <p:cNvPr id="335" name="Google Shape;335;p9"/>
          <p:cNvSpPr txBox="1">
            <a:spLocks noGrp="1"/>
          </p:cNvSpPr>
          <p:nvPr>
            <p:ph type="body" idx="1"/>
          </p:nvPr>
        </p:nvSpPr>
        <p:spPr>
          <a:xfrm>
            <a:off x="324322" y="1389062"/>
            <a:ext cx="2431008" cy="417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38" tIns="38959" rIns="77938" bIns="38959" anchor="t" anchorCtr="0">
            <a:normAutofit fontScale="70000" lnSpcReduction="20000"/>
          </a:bodyPr>
          <a:lstStyle/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nb-NO" dirty="0" err="1"/>
              <a:t>Arofan</a:t>
            </a:r>
            <a:r>
              <a:rPr lang="nb-NO" dirty="0"/>
              <a:t> Gregory</a:t>
            </a:r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nb-NO" dirty="0"/>
              <a:t>Dan </a:t>
            </a:r>
            <a:r>
              <a:rPr lang="nb-NO" dirty="0" err="1"/>
              <a:t>Gillman</a:t>
            </a:r>
            <a:endParaRPr lang="nb-NO" dirty="0"/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nb-NO" dirty="0"/>
              <a:t>Flavio Rizzolo</a:t>
            </a:r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nb-NO" dirty="0"/>
              <a:t>Hilde Orten</a:t>
            </a:r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nb-NO" dirty="0"/>
              <a:t>Jay </a:t>
            </a:r>
            <a:r>
              <a:rPr lang="nb-NO" dirty="0" err="1"/>
              <a:t>Greenfield</a:t>
            </a:r>
            <a:endParaRPr lang="nb-NO" dirty="0"/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nb-NO" dirty="0"/>
              <a:t>Joachim Wackerow</a:t>
            </a:r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nb-NO" dirty="0"/>
              <a:t>Larry Hoyle</a:t>
            </a:r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nb-NO" dirty="0"/>
              <a:t>Oliver </a:t>
            </a:r>
            <a:r>
              <a:rPr lang="nb-NO" dirty="0" err="1"/>
              <a:t>Hopt</a:t>
            </a:r>
            <a:endParaRPr lang="nb-NO" dirty="0"/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nb-NO" dirty="0"/>
              <a:t>Wendy Thomas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84" y="1389062"/>
            <a:ext cx="5867228" cy="394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0391" y="5644713"/>
            <a:ext cx="43758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hlinkClick r:id="rId4"/>
              </a:rPr>
              <a:t>https://ddi-alliance.atlassian.net/wiki/spaces/DDI4/pages/707624961/Dagstuhl+Sprint+October+2019</a:t>
            </a:r>
            <a:r>
              <a:rPr lang="en-US" sz="7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85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7A8D-ED88-4CD8-AAF1-87D5C442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in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4B6E-4E37-452C-BB6D-4FA6556DB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DDI-CDI was expected to be the “core” of a model-driven DDI </a:t>
            </a:r>
          </a:p>
          <a:p>
            <a:pPr lvl="1"/>
            <a:r>
              <a:rPr lang="en-US" dirty="0"/>
              <a:t>A “next generation” after DDI-Lifecycle</a:t>
            </a:r>
          </a:p>
          <a:p>
            <a:r>
              <a:rPr lang="en-US" dirty="0"/>
              <a:t>Implementation cases showed that something else was needed: a focus on data provenance and data integration</a:t>
            </a:r>
          </a:p>
          <a:p>
            <a:r>
              <a:rPr lang="en-US" dirty="0"/>
              <a:t>DDI-CDI has emerged as a </a:t>
            </a:r>
            <a:r>
              <a:rPr lang="en-US" i="1" dirty="0"/>
              <a:t>companion</a:t>
            </a:r>
            <a:r>
              <a:rPr lang="en-US" dirty="0"/>
              <a:t> to DDI-Codebook and DDI-Lifecycle, not a replacement for them</a:t>
            </a:r>
          </a:p>
          <a:p>
            <a:r>
              <a:rPr lang="en-US" dirty="0"/>
              <a:t>The Social, Behavioral, and Economic (SBE) community needs better data integration tools</a:t>
            </a:r>
          </a:p>
          <a:p>
            <a:pPr lvl="1"/>
            <a:r>
              <a:rPr lang="en-US" dirty="0"/>
              <a:t>So do other domains!</a:t>
            </a:r>
          </a:p>
        </p:txBody>
      </p:sp>
    </p:spTree>
    <p:extLst>
      <p:ext uri="{BB962C8B-B14F-4D97-AF65-F5344CB8AC3E}">
        <p14:creationId xmlns:p14="http://schemas.microsoft.com/office/powerpoint/2010/main" val="92019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C8FC-2420-4733-A3E9-600A12AF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1"/>
            <a:ext cx="8120497" cy="1325870"/>
          </a:xfrm>
        </p:spPr>
        <p:txBody>
          <a:bodyPr>
            <a:normAutofit/>
          </a:bodyPr>
          <a:lstStyle/>
          <a:p>
            <a:r>
              <a:rPr lang="en-US" sz="4000" dirty="0"/>
              <a:t>Real-World Trends and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13ED0-122C-43BE-820A-18D1F853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8"/>
            <a:ext cx="7888069" cy="5256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Several changes have taken place in recent years which impact the requirements for DDI-CDI</a:t>
            </a:r>
          </a:p>
          <a:p>
            <a:pPr lvl="1"/>
            <a:r>
              <a:rPr lang="en-US" dirty="0"/>
              <a:t>Larger research projects using data sometimes coming from external domains</a:t>
            </a:r>
          </a:p>
          <a:p>
            <a:pPr lvl="1"/>
            <a:r>
              <a:rPr lang="en-US" b="1" dirty="0"/>
              <a:t>More</a:t>
            </a:r>
            <a:r>
              <a:rPr lang="en-US" dirty="0"/>
              <a:t> data, coming from a wider range of sources</a:t>
            </a:r>
          </a:p>
          <a:p>
            <a:pPr lvl="1"/>
            <a:r>
              <a:rPr lang="en-US" dirty="0"/>
              <a:t>Increased ability to compute with data (Machine Learning, etc.)</a:t>
            </a:r>
          </a:p>
          <a:p>
            <a:r>
              <a:rPr lang="en-US" dirty="0"/>
              <a:t>These changes result in requirements for data/metadata management</a:t>
            </a:r>
          </a:p>
          <a:p>
            <a:pPr lvl="1"/>
            <a:r>
              <a:rPr lang="en-US" dirty="0"/>
              <a:t>More complete, machine-actionable metadata is needed</a:t>
            </a:r>
          </a:p>
          <a:p>
            <a:pPr lvl="1"/>
            <a:r>
              <a:rPr lang="en-US" dirty="0"/>
              <a:t>Improved “context” for data is needed (provenance, semantics)</a:t>
            </a:r>
          </a:p>
          <a:p>
            <a:pPr lvl="1"/>
            <a:r>
              <a:rPr lang="en-US" dirty="0"/>
              <a:t>New data formats/structures must be described and integrated</a:t>
            </a:r>
          </a:p>
          <a:p>
            <a:pPr lvl="1"/>
            <a:r>
              <a:rPr lang="en-US" dirty="0"/>
              <a:t>A broader range of technology platforms require support</a:t>
            </a:r>
          </a:p>
        </p:txBody>
      </p:sp>
    </p:spTree>
    <p:extLst>
      <p:ext uri="{BB962C8B-B14F-4D97-AF65-F5344CB8AC3E}">
        <p14:creationId xmlns:p14="http://schemas.microsoft.com/office/powerpoint/2010/main" val="256675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81E223AA69449B3C863DC79B2798C" ma:contentTypeVersion="8" ma:contentTypeDescription="Create a new document." ma:contentTypeScope="" ma:versionID="db0b0f05df62c29ce08f8f8828bc869a">
  <xsd:schema xmlns:xsd="http://www.w3.org/2001/XMLSchema" xmlns:xs="http://www.w3.org/2001/XMLSchema" xmlns:p="http://schemas.microsoft.com/office/2006/metadata/properties" xmlns:ns2="268bfd4f-de28-4755-9fda-5aa464fdfe3e" targetNamespace="http://schemas.microsoft.com/office/2006/metadata/properties" ma:root="true" ma:fieldsID="0e71ace1bc3ab36ea58d8d3ac66c6ad8" ns2:_="">
    <xsd:import namespace="268bfd4f-de28-4755-9fda-5aa464fdf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bfd4f-de28-4755-9fda-5aa464fdf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E8F80-982E-41A8-A3FD-91A4E73FDB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CBC1-B3AF-43DF-BA9E-8612856A0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bfd4f-de28-4755-9fda-5aa464fdf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8ED2EC-A125-4BBF-8E96-FDFF3FA9B2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2434</Words>
  <Application>Microsoft Office PowerPoint</Application>
  <PresentationFormat>Custom</PresentationFormat>
  <Paragraphs>248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OCR A Extended</vt:lpstr>
      <vt:lpstr>Office Theme</vt:lpstr>
      <vt:lpstr>An Introduction to DDI - CDI</vt:lpstr>
      <vt:lpstr>DDI-CDI and the DDI Alliance</vt:lpstr>
      <vt:lpstr>PowerPoint Presentation</vt:lpstr>
      <vt:lpstr>Outline</vt:lpstr>
      <vt:lpstr>History: MRT and DDI Developments</vt:lpstr>
      <vt:lpstr>Group and Events</vt:lpstr>
      <vt:lpstr>MRT Members</vt:lpstr>
      <vt:lpstr>Evolution in Purpose</vt:lpstr>
      <vt:lpstr>Real-World Trends and Requirements</vt:lpstr>
      <vt:lpstr>DDI-CDI within the Product Suite</vt:lpstr>
      <vt:lpstr>DDI-CDI Features: Data Description and Provenance </vt:lpstr>
      <vt:lpstr>DDI-CDI Goals and Purpose </vt:lpstr>
      <vt:lpstr>DDI-CDI Domain-Independence</vt:lpstr>
      <vt:lpstr>DDI-CDI Datum-Oriented Data Description</vt:lpstr>
      <vt:lpstr>DDI-CDI Basic Data Structure Types</vt:lpstr>
      <vt:lpstr>Data Example - Wide</vt:lpstr>
      <vt:lpstr>Data Example - Long</vt:lpstr>
      <vt:lpstr>Data Example - Multidimensional and Long</vt:lpstr>
      <vt:lpstr>Data Example - Key-Value</vt:lpstr>
      <vt:lpstr>DDI-CDI Provenance and Process</vt:lpstr>
      <vt:lpstr>DDI-CDI Foundational Metadata</vt:lpstr>
      <vt:lpstr>Documenting comparability among variables</vt:lpstr>
      <vt:lpstr>DDI-CDI Interoperability, Sustainability, and  Standards Alignment </vt:lpstr>
      <vt:lpstr>DDI-CDI Implementations</vt:lpstr>
      <vt:lpstr>Current Status/Timeline</vt:lpstr>
      <vt:lpstr>Review by “External” Domains</vt:lpstr>
      <vt:lpstr>Further Discussions</vt:lpstr>
      <vt:lpstr>Welcome to the DDI-CDI review page</vt:lpstr>
      <vt:lpstr>First Things First…</vt:lpstr>
      <vt:lpstr>PowerPoint Presentation</vt:lpstr>
      <vt:lpstr>PowerPoint Presentation</vt:lpstr>
      <vt:lpstr>The DDI-CDI Review Package (when downloaded and unzipped)</vt:lpstr>
      <vt:lpstr>Comments Page (from Review Page): https://ddi-alliance.atlassian.net/wiki/spaces/DDI4/pages/897155138/DDI-CDI+Comments </vt:lpstr>
      <vt:lpstr>In-Depth Engagement…</vt:lpstr>
      <vt:lpstr>Your comments to the DDI-CDI are appreciated   Review page: https://ddi-alliance.atlassian.net/wiki/x/IQBPMw  Contact:  ddi-cdi@googlegroups.com  joachim.wackerow@gesis.org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description with the DDI4 Core</dc:title>
  <dc:creator>Hoyle, Larry</dc:creator>
  <cp:lastModifiedBy>Arofan Gregory</cp:lastModifiedBy>
  <cp:revision>308</cp:revision>
  <cp:lastPrinted>2020-04-03T10:16:28Z</cp:lastPrinted>
  <dcterms:created xsi:type="dcterms:W3CDTF">2019-10-29T14:24:58Z</dcterms:created>
  <dcterms:modified xsi:type="dcterms:W3CDTF">2020-06-16T12:41:33Z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0x01010023281E223AA69449B3C863DC79B2798C</vt:lpwstr>
  </property>
</Properties>
</file>